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1"/>
  </p:notesMasterIdLst>
  <p:handoutMasterIdLst>
    <p:handoutMasterId r:id="rId22"/>
  </p:handoutMasterIdLst>
  <p:sldIdLst>
    <p:sldId id="297" r:id="rId5"/>
    <p:sldId id="302" r:id="rId6"/>
    <p:sldId id="322" r:id="rId7"/>
    <p:sldId id="325" r:id="rId8"/>
    <p:sldId id="303" r:id="rId9"/>
    <p:sldId id="304" r:id="rId10"/>
    <p:sldId id="321" r:id="rId11"/>
    <p:sldId id="332" r:id="rId12"/>
    <p:sldId id="333" r:id="rId13"/>
    <p:sldId id="331" r:id="rId14"/>
    <p:sldId id="323" r:id="rId15"/>
    <p:sldId id="328" r:id="rId16"/>
    <p:sldId id="324" r:id="rId17"/>
    <p:sldId id="326" r:id="rId18"/>
    <p:sldId id="334" r:id="rId19"/>
    <p:sldId id="335" r:id="rId20"/>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2368C"/>
    <a:srgbClr val="FFF8AA"/>
    <a:srgbClr val="3E3F3E"/>
    <a:srgbClr val="191C51"/>
    <a:srgbClr val="F7F4F0"/>
    <a:srgbClr val="FEEB3C"/>
    <a:srgbClr val="6AE0B2"/>
    <a:srgbClr val="50BBD8"/>
    <a:srgbClr val="DFF2FD"/>
    <a:srgbClr val="123C4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7DB8345-751C-A899-CED9-25FADE8747B7}" v="48" dt="2021-11-30T11:13:31.708"/>
    <p1510:client id="{C7F40200-324A-4E1F-8437-326F21AED966}" v="6" dt="2021-11-29T17:34:03.00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213"/>
    <p:restoredTop sz="73537" autoAdjust="0"/>
  </p:normalViewPr>
  <p:slideViewPr>
    <p:cSldViewPr>
      <p:cViewPr varScale="1">
        <p:scale>
          <a:sx n="62" d="100"/>
          <a:sy n="62" d="100"/>
        </p:scale>
        <p:origin x="1474"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 Id="rId27"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45F812AB-F074-4345-BB4F-F8094BD2D526}" type="datetimeFigureOut">
              <a:rPr lang="en-GB" smtClean="0"/>
              <a:t>04/10/2023</a:t>
            </a:fld>
            <a:endParaRPr lang="en-GB"/>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EACAA817-BF86-41FF-A109-6BC23D8578CA}" type="slidenum">
              <a:rPr lang="en-GB" smtClean="0"/>
              <a:t>‹#›</a:t>
            </a:fld>
            <a:endParaRPr lang="en-GB"/>
          </a:p>
        </p:txBody>
      </p:sp>
    </p:spTree>
    <p:extLst>
      <p:ext uri="{BB962C8B-B14F-4D97-AF65-F5344CB8AC3E}">
        <p14:creationId xmlns:p14="http://schemas.microsoft.com/office/powerpoint/2010/main" val="10444001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GB"/>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53FAFDDC-8F9A-4C23-81B4-BE3B61936F55}" type="datetimeFigureOut">
              <a:rPr lang="en-GB" smtClean="0"/>
              <a:t>04/10/2023</a:t>
            </a:fld>
            <a:endParaRPr lang="en-GB"/>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GB"/>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GB"/>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70D71329-A199-4908-BD08-4D20F961A9E6}" type="slidenum">
              <a:rPr lang="en-GB" smtClean="0"/>
              <a:t>‹#›</a:t>
            </a:fld>
            <a:endParaRPr lang="en-GB"/>
          </a:p>
        </p:txBody>
      </p:sp>
    </p:spTree>
    <p:extLst>
      <p:ext uri="{BB962C8B-B14F-4D97-AF65-F5344CB8AC3E}">
        <p14:creationId xmlns:p14="http://schemas.microsoft.com/office/powerpoint/2010/main" val="17290239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0D71329-A199-4908-BD08-4D20F961A9E6}" type="slidenum">
              <a:rPr lang="en-GB" smtClean="0"/>
              <a:t>1</a:t>
            </a:fld>
            <a:endParaRPr lang="en-GB"/>
          </a:p>
        </p:txBody>
      </p:sp>
    </p:spTree>
    <p:extLst>
      <p:ext uri="{BB962C8B-B14F-4D97-AF65-F5344CB8AC3E}">
        <p14:creationId xmlns:p14="http://schemas.microsoft.com/office/powerpoint/2010/main" val="9533603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a:p>
            <a:r>
              <a:rPr lang="en-GB" dirty="0"/>
              <a:t>In the beginning of Reception, we learn to read words and then captions, phrases and sentences. As children learn more of the code of our language we are able to build more complex sentences for them to read. </a:t>
            </a:r>
          </a:p>
          <a:p>
            <a:endParaRPr lang="en-GB" dirty="0"/>
          </a:p>
          <a:p>
            <a:r>
              <a:rPr lang="en-US" dirty="0"/>
              <a:t>Here we have a sentence from Year One. We build the code for the children and as this knowledge grows we are able to read more complex sentences. </a:t>
            </a:r>
          </a:p>
        </p:txBody>
      </p:sp>
      <p:sp>
        <p:nvSpPr>
          <p:cNvPr id="4" name="Slide Number Placeholder 3"/>
          <p:cNvSpPr>
            <a:spLocks noGrp="1"/>
          </p:cNvSpPr>
          <p:nvPr>
            <p:ph type="sldNum" sz="quarter" idx="5"/>
          </p:nvPr>
        </p:nvSpPr>
        <p:spPr/>
        <p:txBody>
          <a:bodyPr/>
          <a:lstStyle/>
          <a:p>
            <a:fld id="{70D71329-A199-4908-BD08-4D20F961A9E6}" type="slidenum">
              <a:rPr lang="en-GB" smtClean="0"/>
              <a:t>10</a:t>
            </a:fld>
            <a:endParaRPr lang="en-GB"/>
          </a:p>
        </p:txBody>
      </p:sp>
    </p:spTree>
    <p:extLst>
      <p:ext uri="{BB962C8B-B14F-4D97-AF65-F5344CB8AC3E}">
        <p14:creationId xmlns:p14="http://schemas.microsoft.com/office/powerpoint/2010/main" val="24754361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Reading until they are 3 improves outcomes in YR, reading until they are 5 improves outcomes in Y6 and reading until they are 8 improves outcomes aged 16!</a:t>
            </a:r>
          </a:p>
          <a:p>
            <a:endParaRPr lang="en-US" dirty="0"/>
          </a:p>
          <a:p>
            <a:r>
              <a:rPr lang="en-US" dirty="0"/>
              <a:t>Children who achieved the Early Learning goals for literacy are 11 times more likely to achieve the expected outcomes in </a:t>
            </a:r>
            <a:r>
              <a:rPr lang="en-US" dirty="0" err="1"/>
              <a:t>Maths</a:t>
            </a:r>
            <a:r>
              <a:rPr lang="en-US" dirty="0"/>
              <a:t> at the end of KS2. Reading underpins everything. </a:t>
            </a:r>
          </a:p>
          <a:p>
            <a:endParaRPr lang="en-US" dirty="0"/>
          </a:p>
          <a:p>
            <a:r>
              <a:rPr lang="en-US" dirty="0"/>
              <a:t>We want all our children to leave primary school able to read well and confidently – you can support us in this journey. </a:t>
            </a:r>
          </a:p>
          <a:p>
            <a:endParaRPr lang="en-US" dirty="0"/>
          </a:p>
          <a:p>
            <a:endParaRPr lang="en-US" dirty="0"/>
          </a:p>
          <a:p>
            <a:endParaRPr lang="en-GB" dirty="0"/>
          </a:p>
          <a:p>
            <a:endParaRPr lang="en-US" dirty="0"/>
          </a:p>
        </p:txBody>
      </p:sp>
      <p:sp>
        <p:nvSpPr>
          <p:cNvPr id="4" name="Slide Number Placeholder 3"/>
          <p:cNvSpPr>
            <a:spLocks noGrp="1"/>
          </p:cNvSpPr>
          <p:nvPr>
            <p:ph type="sldNum" sz="quarter" idx="5"/>
          </p:nvPr>
        </p:nvSpPr>
        <p:spPr/>
        <p:txBody>
          <a:bodyPr/>
          <a:lstStyle/>
          <a:p>
            <a:fld id="{70D71329-A199-4908-BD08-4D20F961A9E6}" type="slidenum">
              <a:rPr lang="en-GB" smtClean="0"/>
              <a:t>11</a:t>
            </a:fld>
            <a:endParaRPr lang="en-GB"/>
          </a:p>
        </p:txBody>
      </p:sp>
    </p:spTree>
    <p:extLst>
      <p:ext uri="{BB962C8B-B14F-4D97-AF65-F5344CB8AC3E}">
        <p14:creationId xmlns:p14="http://schemas.microsoft.com/office/powerpoint/2010/main" val="13422901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want children to only have success when learning to read</a:t>
            </a:r>
          </a:p>
          <a:p>
            <a:r>
              <a:rPr lang="en-US" dirty="0"/>
              <a:t>Decode – explain this meaning</a:t>
            </a:r>
          </a:p>
          <a:p>
            <a:r>
              <a:rPr lang="en-US" dirty="0"/>
              <a:t>Fluency – recognising the sound for spelling within the word and blending fluently</a:t>
            </a:r>
          </a:p>
          <a:p>
            <a:r>
              <a:rPr lang="en-US" dirty="0"/>
              <a:t>expression – model this for the children in school, when reading at home we want children to start to think about expression and intonation. For example, if someone is asking a question let’s get the children to make their voices sound like they are asking a question.</a:t>
            </a:r>
          </a:p>
          <a:p>
            <a:endParaRPr lang="en-US" dirty="0"/>
          </a:p>
          <a:p>
            <a:endParaRPr lang="en-GB" dirty="0"/>
          </a:p>
          <a:p>
            <a:endParaRPr lang="en-US" dirty="0"/>
          </a:p>
        </p:txBody>
      </p:sp>
      <p:sp>
        <p:nvSpPr>
          <p:cNvPr id="4" name="Slide Number Placeholder 3"/>
          <p:cNvSpPr>
            <a:spLocks noGrp="1"/>
          </p:cNvSpPr>
          <p:nvPr>
            <p:ph type="sldNum" sz="quarter" idx="5"/>
          </p:nvPr>
        </p:nvSpPr>
        <p:spPr/>
        <p:txBody>
          <a:bodyPr/>
          <a:lstStyle/>
          <a:p>
            <a:fld id="{70D71329-A199-4908-BD08-4D20F961A9E6}" type="slidenum">
              <a:rPr lang="en-GB" smtClean="0"/>
              <a:t>12</a:t>
            </a:fld>
            <a:endParaRPr lang="en-GB"/>
          </a:p>
        </p:txBody>
      </p:sp>
    </p:spTree>
    <p:extLst>
      <p:ext uri="{BB962C8B-B14F-4D97-AF65-F5344CB8AC3E}">
        <p14:creationId xmlns:p14="http://schemas.microsoft.com/office/powerpoint/2010/main" val="27947779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endParaRPr lang="en-US" dirty="0"/>
          </a:p>
          <a:p>
            <a:endParaRPr lang="en-GB" dirty="0"/>
          </a:p>
          <a:p>
            <a:endParaRPr lang="en-US" dirty="0"/>
          </a:p>
        </p:txBody>
      </p:sp>
      <p:sp>
        <p:nvSpPr>
          <p:cNvPr id="4" name="Slide Number Placeholder 3"/>
          <p:cNvSpPr>
            <a:spLocks noGrp="1"/>
          </p:cNvSpPr>
          <p:nvPr>
            <p:ph type="sldNum" sz="quarter" idx="5"/>
          </p:nvPr>
        </p:nvSpPr>
        <p:spPr/>
        <p:txBody>
          <a:bodyPr/>
          <a:lstStyle/>
          <a:p>
            <a:fld id="{70D71329-A199-4908-BD08-4D20F961A9E6}" type="slidenum">
              <a:rPr lang="en-GB" smtClean="0"/>
              <a:t>13</a:t>
            </a:fld>
            <a:endParaRPr lang="en-GB"/>
          </a:p>
        </p:txBody>
      </p:sp>
    </p:spTree>
    <p:extLst>
      <p:ext uri="{BB962C8B-B14F-4D97-AF65-F5344CB8AC3E}">
        <p14:creationId xmlns:p14="http://schemas.microsoft.com/office/powerpoint/2010/main" val="23601470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we use the ‘uh’ sound after the pure sound we are teaching the schwa.</a:t>
            </a:r>
          </a:p>
          <a:p>
            <a:endParaRPr lang="en-US" dirty="0"/>
          </a:p>
          <a:p>
            <a:r>
              <a:rPr lang="en-US" dirty="0"/>
              <a:t>For example instead of /c/ /a/ /t/ we teach /</a:t>
            </a:r>
            <a:r>
              <a:rPr lang="en-US" dirty="0" err="1"/>
              <a:t>cuh</a:t>
            </a:r>
            <a:r>
              <a:rPr lang="en-US" dirty="0"/>
              <a:t>/ /a/ /</a:t>
            </a:r>
            <a:r>
              <a:rPr lang="en-US" dirty="0" err="1"/>
              <a:t>tuh</a:t>
            </a:r>
            <a:r>
              <a:rPr lang="en-US" dirty="0"/>
              <a:t>/ - </a:t>
            </a:r>
            <a:r>
              <a:rPr lang="en-US" dirty="0" err="1"/>
              <a:t>cuhatuh</a:t>
            </a:r>
            <a:r>
              <a:rPr lang="en-US" dirty="0"/>
              <a:t> – not a word! IT makes blending harder if you teach or use a schwa after the initial sound.</a:t>
            </a:r>
            <a:endParaRPr lang="en-GB" dirty="0"/>
          </a:p>
          <a:p>
            <a:endParaRPr lang="en-US" dirty="0"/>
          </a:p>
        </p:txBody>
      </p:sp>
      <p:sp>
        <p:nvSpPr>
          <p:cNvPr id="4" name="Slide Number Placeholder 3"/>
          <p:cNvSpPr>
            <a:spLocks noGrp="1"/>
          </p:cNvSpPr>
          <p:nvPr>
            <p:ph type="sldNum" sz="quarter" idx="5"/>
          </p:nvPr>
        </p:nvSpPr>
        <p:spPr/>
        <p:txBody>
          <a:bodyPr/>
          <a:lstStyle/>
          <a:p>
            <a:fld id="{70D71329-A199-4908-BD08-4D20F961A9E6}" type="slidenum">
              <a:rPr lang="en-GB" smtClean="0"/>
              <a:t>14</a:t>
            </a:fld>
            <a:endParaRPr lang="en-GB"/>
          </a:p>
        </p:txBody>
      </p:sp>
    </p:spTree>
    <p:extLst>
      <p:ext uri="{BB962C8B-B14F-4D97-AF65-F5344CB8AC3E}">
        <p14:creationId xmlns:p14="http://schemas.microsoft.com/office/powerpoint/2010/main" val="29594310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0D71329-A199-4908-BD08-4D20F961A9E6}" type="slidenum">
              <a:rPr lang="en-GB" smtClean="0"/>
              <a:t>16</a:t>
            </a:fld>
            <a:endParaRPr lang="en-GB"/>
          </a:p>
        </p:txBody>
      </p:sp>
    </p:spTree>
    <p:extLst>
      <p:ext uri="{BB962C8B-B14F-4D97-AF65-F5344CB8AC3E}">
        <p14:creationId xmlns:p14="http://schemas.microsoft.com/office/powerpoint/2010/main" val="19255498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Overview of Essential Letter and Sounds and how it works</a:t>
            </a:r>
          </a:p>
          <a:p>
            <a:r>
              <a:rPr lang="en-US" dirty="0"/>
              <a:t>Resources – what they are and how they are used</a:t>
            </a:r>
          </a:p>
          <a:p>
            <a:r>
              <a:rPr lang="en-US" dirty="0"/>
              <a:t>Assessment and Intervention – what does this look like and how is it implemented</a:t>
            </a:r>
          </a:p>
          <a:p>
            <a:r>
              <a:rPr lang="en-US" dirty="0"/>
              <a:t>Next Steps – what happens next!</a:t>
            </a:r>
          </a:p>
          <a:p>
            <a:endParaRPr lang="en-US" dirty="0"/>
          </a:p>
          <a:p>
            <a:r>
              <a:rPr lang="en-US" dirty="0"/>
              <a:t>We will check the questions in the chat box at the end of the session so there will be plenty of time to answer and queries then</a:t>
            </a:r>
          </a:p>
          <a:p>
            <a:endParaRPr lang="en-GB" dirty="0"/>
          </a:p>
          <a:p>
            <a:endParaRPr lang="en-US" dirty="0"/>
          </a:p>
        </p:txBody>
      </p:sp>
      <p:sp>
        <p:nvSpPr>
          <p:cNvPr id="4" name="Slide Number Placeholder 3"/>
          <p:cNvSpPr>
            <a:spLocks noGrp="1"/>
          </p:cNvSpPr>
          <p:nvPr>
            <p:ph type="sldNum" sz="quarter" idx="5"/>
          </p:nvPr>
        </p:nvSpPr>
        <p:spPr/>
        <p:txBody>
          <a:bodyPr/>
          <a:lstStyle/>
          <a:p>
            <a:fld id="{70D71329-A199-4908-BD08-4D20F961A9E6}" type="slidenum">
              <a:rPr lang="en-GB" smtClean="0"/>
              <a:t>2</a:t>
            </a:fld>
            <a:endParaRPr lang="en-GB"/>
          </a:p>
        </p:txBody>
      </p:sp>
    </p:spTree>
    <p:extLst>
      <p:ext uri="{BB962C8B-B14F-4D97-AF65-F5344CB8AC3E}">
        <p14:creationId xmlns:p14="http://schemas.microsoft.com/office/powerpoint/2010/main" val="30557262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Begin by explaining what Phonics is. Explain that learning to read the English language is complex and that this information session will give parents &amp; </a:t>
            </a:r>
            <a:r>
              <a:rPr lang="en-US" dirty="0" err="1">
                <a:cs typeface="Calibri"/>
              </a:rPr>
              <a:t>carers</a:t>
            </a:r>
            <a:r>
              <a:rPr lang="en-US" dirty="0">
                <a:cs typeface="Calibri"/>
              </a:rPr>
              <a:t> the understanding of what Phonics is, the </a:t>
            </a:r>
            <a:r>
              <a:rPr lang="en-US" dirty="0" err="1">
                <a:cs typeface="Calibri"/>
              </a:rPr>
              <a:t>terminolgy</a:t>
            </a:r>
            <a:r>
              <a:rPr lang="en-US" dirty="0">
                <a:cs typeface="Calibri"/>
              </a:rPr>
              <a:t> used in Phonics and how ELS gives children the skills and knowledge to read well, quickly. </a:t>
            </a:r>
            <a:endParaRPr lang="en-US" dirty="0"/>
          </a:p>
          <a:p>
            <a:endParaRPr lang="en-GB"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70D71329-A199-4908-BD08-4D20F961A9E6}" type="slidenum">
              <a:rPr lang="en-GB" smtClean="0"/>
              <a:t>3</a:t>
            </a:fld>
            <a:endParaRPr lang="en-GB"/>
          </a:p>
        </p:txBody>
      </p:sp>
    </p:spTree>
    <p:extLst>
      <p:ext uri="{BB962C8B-B14F-4D97-AF65-F5344CB8AC3E}">
        <p14:creationId xmlns:p14="http://schemas.microsoft.com/office/powerpoint/2010/main" val="36216073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Use flashcards to put this into context. Show parents examples of graphemes, digraphs, </a:t>
            </a:r>
            <a:r>
              <a:rPr lang="en-US" dirty="0" err="1">
                <a:cs typeface="Calibri"/>
              </a:rPr>
              <a:t>trigraphs</a:t>
            </a:r>
            <a:r>
              <a:rPr lang="en-US" dirty="0">
                <a:cs typeface="Calibri"/>
              </a:rPr>
              <a:t> and split digraphs. Where possible, make the link between same sound, different spelling. </a:t>
            </a:r>
            <a:endParaRPr lang="en-US" dirty="0"/>
          </a:p>
          <a:p>
            <a:r>
              <a:rPr lang="en-US" dirty="0">
                <a:cs typeface="Calibri"/>
              </a:rPr>
              <a:t>Example: </a:t>
            </a:r>
          </a:p>
          <a:p>
            <a:endParaRPr lang="en-US" b="1" dirty="0">
              <a:cs typeface="Calibri"/>
            </a:endParaRPr>
          </a:p>
          <a:p>
            <a:r>
              <a:rPr lang="en-US" dirty="0"/>
              <a:t>&lt;a&gt;</a:t>
            </a:r>
          </a:p>
          <a:p>
            <a:r>
              <a:rPr lang="en-US" b="1" dirty="0"/>
              <a:t>a</a:t>
            </a:r>
            <a:r>
              <a:rPr lang="en-US" dirty="0"/>
              <a:t>corn</a:t>
            </a:r>
          </a:p>
          <a:p>
            <a:r>
              <a:rPr lang="en-US" dirty="0"/>
              <a:t>&lt;</a:t>
            </a:r>
            <a:r>
              <a:rPr lang="en-US" dirty="0" err="1"/>
              <a:t>ai</a:t>
            </a:r>
            <a:r>
              <a:rPr lang="en-US" dirty="0"/>
              <a:t>&gt;</a:t>
            </a:r>
          </a:p>
          <a:p>
            <a:r>
              <a:rPr lang="en-US" dirty="0"/>
              <a:t>r</a:t>
            </a:r>
            <a:r>
              <a:rPr lang="en-US" b="1" dirty="0"/>
              <a:t>ai</a:t>
            </a:r>
            <a:r>
              <a:rPr lang="en-US" dirty="0"/>
              <a:t>n</a:t>
            </a:r>
          </a:p>
          <a:p>
            <a:r>
              <a:rPr lang="en-US" dirty="0"/>
              <a:t>&lt;ay&gt;</a:t>
            </a:r>
          </a:p>
          <a:p>
            <a:r>
              <a:rPr lang="en-US" dirty="0"/>
              <a:t>pl</a:t>
            </a:r>
            <a:r>
              <a:rPr lang="en-US" b="1" dirty="0"/>
              <a:t>ay</a:t>
            </a:r>
            <a:endParaRPr lang="en-US" dirty="0"/>
          </a:p>
          <a:p>
            <a:r>
              <a:rPr lang="en-US" dirty="0"/>
              <a:t>&lt;a-e&gt;</a:t>
            </a:r>
          </a:p>
          <a:p>
            <a:r>
              <a:rPr lang="en-US" dirty="0"/>
              <a:t>n</a:t>
            </a:r>
            <a:r>
              <a:rPr lang="en-US" b="1" dirty="0"/>
              <a:t>a</a:t>
            </a:r>
            <a:r>
              <a:rPr lang="en-US" dirty="0"/>
              <a:t>m</a:t>
            </a:r>
            <a:r>
              <a:rPr lang="en-US" b="1" dirty="0"/>
              <a:t>e</a:t>
            </a:r>
            <a:endParaRPr lang="en-US" dirty="0"/>
          </a:p>
          <a:p>
            <a:r>
              <a:rPr lang="en-US" dirty="0"/>
              <a:t>&lt;</a:t>
            </a:r>
            <a:r>
              <a:rPr lang="en-US" dirty="0" err="1"/>
              <a:t>eigh</a:t>
            </a:r>
            <a:r>
              <a:rPr lang="en-US" dirty="0"/>
              <a:t>&gt;</a:t>
            </a:r>
          </a:p>
          <a:p>
            <a:r>
              <a:rPr lang="en-US" b="1" dirty="0"/>
              <a:t>eigh</a:t>
            </a:r>
            <a:r>
              <a:rPr lang="en-US" dirty="0"/>
              <a:t>t</a:t>
            </a:r>
          </a:p>
          <a:p>
            <a:r>
              <a:rPr lang="en-US" dirty="0"/>
              <a:t>&lt;</a:t>
            </a:r>
            <a:r>
              <a:rPr lang="en-US" dirty="0" err="1"/>
              <a:t>ey</a:t>
            </a:r>
            <a:r>
              <a:rPr lang="en-US" dirty="0"/>
              <a:t>&gt;</a:t>
            </a:r>
          </a:p>
          <a:p>
            <a:r>
              <a:rPr lang="en-US" dirty="0"/>
              <a:t>th</a:t>
            </a:r>
            <a:r>
              <a:rPr lang="en-US" b="1" dirty="0"/>
              <a:t>ey</a:t>
            </a:r>
            <a:endParaRPr lang="en-US" dirty="0"/>
          </a:p>
          <a:p>
            <a:r>
              <a:rPr lang="en-US" dirty="0"/>
              <a:t>&lt;</a:t>
            </a:r>
            <a:r>
              <a:rPr lang="en-US" dirty="0" err="1"/>
              <a:t>ea</a:t>
            </a:r>
            <a:r>
              <a:rPr lang="en-US" dirty="0"/>
              <a:t>&gt;</a:t>
            </a:r>
          </a:p>
          <a:p>
            <a:r>
              <a:rPr lang="en-US" dirty="0"/>
              <a:t>gr</a:t>
            </a:r>
            <a:r>
              <a:rPr lang="en-US" b="1" dirty="0"/>
              <a:t>ea</a:t>
            </a:r>
            <a:r>
              <a:rPr lang="en-US" dirty="0"/>
              <a:t>t</a:t>
            </a:r>
          </a:p>
          <a:p>
            <a:r>
              <a:rPr lang="en-US" dirty="0"/>
              <a:t>&lt;</a:t>
            </a:r>
            <a:r>
              <a:rPr lang="en-US" dirty="0" err="1"/>
              <a:t>aigh</a:t>
            </a:r>
            <a:r>
              <a:rPr lang="en-US" dirty="0"/>
              <a:t>&gt;</a:t>
            </a:r>
          </a:p>
          <a:p>
            <a:r>
              <a:rPr lang="en-US" dirty="0"/>
              <a:t>str</a:t>
            </a:r>
            <a:r>
              <a:rPr lang="en-US" b="1" dirty="0"/>
              <a:t>aigh</a:t>
            </a:r>
            <a:r>
              <a:rPr lang="en-US" dirty="0"/>
              <a:t>t</a:t>
            </a:r>
          </a:p>
          <a:p>
            <a:endParaRPr lang="en-US" dirty="0">
              <a:cs typeface="Calibri"/>
            </a:endParaRPr>
          </a:p>
          <a:p>
            <a:endParaRPr lang="en-US" dirty="0">
              <a:cs typeface="Calibri"/>
            </a:endParaRPr>
          </a:p>
          <a:p>
            <a:endParaRPr lang="en-GB"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70D71329-A199-4908-BD08-4D20F961A9E6}" type="slidenum">
              <a:rPr lang="en-GB" smtClean="0"/>
              <a:t>4</a:t>
            </a:fld>
            <a:endParaRPr lang="en-GB"/>
          </a:p>
        </p:txBody>
      </p:sp>
    </p:spTree>
    <p:extLst>
      <p:ext uri="{BB962C8B-B14F-4D97-AF65-F5344CB8AC3E}">
        <p14:creationId xmlns:p14="http://schemas.microsoft.com/office/powerpoint/2010/main" val="29565659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We use phonemes and graphemes to teach children the code of our language. </a:t>
            </a:r>
          </a:p>
          <a:p>
            <a:pPr defTabSz="931774">
              <a:defRPr/>
            </a:pPr>
            <a:r>
              <a:rPr lang="en-US" dirty="0"/>
              <a:t>English is one of the most challenging languages to learn as there are so many ways to spell the sounds of our language.</a:t>
            </a:r>
          </a:p>
          <a:p>
            <a:pPr defTabSz="931774">
              <a:defRPr/>
            </a:pPr>
            <a:endParaRPr lang="en-US" dirty="0"/>
          </a:p>
          <a:p>
            <a:pPr>
              <a:defRPr/>
            </a:pPr>
            <a:r>
              <a:rPr lang="en-US"/>
              <a:t>We teach children to decode words – by identifying each of the written sounds within the word before blending them together to read the word. This is a challenging process for children to learn and takes time to master. When they are able to decode and blend to.... </a:t>
            </a:r>
            <a:endParaRPr lang="en-US">
              <a:cs typeface="Calibri"/>
            </a:endParaRPr>
          </a:p>
          <a:p>
            <a:endParaRPr lang="en-US" dirty="0"/>
          </a:p>
        </p:txBody>
      </p:sp>
      <p:sp>
        <p:nvSpPr>
          <p:cNvPr id="4" name="Slide Number Placeholder 3"/>
          <p:cNvSpPr>
            <a:spLocks noGrp="1"/>
          </p:cNvSpPr>
          <p:nvPr>
            <p:ph type="sldNum" sz="quarter" idx="5"/>
          </p:nvPr>
        </p:nvSpPr>
        <p:spPr/>
        <p:txBody>
          <a:bodyPr/>
          <a:lstStyle/>
          <a:p>
            <a:fld id="{70D71329-A199-4908-BD08-4D20F961A9E6}" type="slidenum">
              <a:rPr lang="en-GB" smtClean="0"/>
              <a:t>5</a:t>
            </a:fld>
            <a:endParaRPr lang="en-GB"/>
          </a:p>
        </p:txBody>
      </p:sp>
    </p:spTree>
    <p:extLst>
      <p:ext uri="{BB962C8B-B14F-4D97-AF65-F5344CB8AC3E}">
        <p14:creationId xmlns:p14="http://schemas.microsoft.com/office/powerpoint/2010/main" val="13322583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Phonics teaches the link between the spoken sounds of our language and the written version of that sound – the code of our language.</a:t>
            </a:r>
          </a:p>
          <a:p>
            <a:r>
              <a:rPr lang="en-US" dirty="0"/>
              <a:t>As systematic synthetic phonics programme breaks this down into tiny steps for children to piece together which allows them to decode to read and then spell using the sound to spelling correspondences they have learnt.</a:t>
            </a:r>
          </a:p>
          <a:p>
            <a:endParaRPr lang="en-GB" dirty="0"/>
          </a:p>
          <a:p>
            <a:pPr marL="465887" indent="-465887">
              <a:buFont typeface="Arial" panose="020B0604020202020204" pitchFamily="34" charset="0"/>
              <a:buChar char="•"/>
            </a:pPr>
            <a:r>
              <a:rPr lang="en-US" dirty="0"/>
              <a:t>We use a simple, consistent approach to  teaching phonics.</a:t>
            </a:r>
          </a:p>
          <a:p>
            <a:pPr marL="465887" indent="-465887">
              <a:buFont typeface="Arial" panose="020B0604020202020204" pitchFamily="34" charset="0"/>
              <a:buChar char="•"/>
            </a:pPr>
            <a:r>
              <a:rPr lang="en-US" dirty="0"/>
              <a:t>Your child will experience the same classroom routines within each lesson which reduces cognitive load and </a:t>
            </a:r>
            <a:r>
              <a:rPr lang="en-US" dirty="0" err="1"/>
              <a:t>maximises</a:t>
            </a:r>
            <a:r>
              <a:rPr lang="en-US" dirty="0"/>
              <a:t> the chances of success.</a:t>
            </a:r>
          </a:p>
          <a:p>
            <a:pPr marL="465887" indent="-465887">
              <a:buFont typeface="Arial" panose="020B0604020202020204" pitchFamily="34" charset="0"/>
              <a:buChar char="•"/>
            </a:pPr>
            <a:r>
              <a:rPr lang="en-US" dirty="0"/>
              <a:t>All children are supported within the lesson to use their new phonic knowledge independently.</a:t>
            </a:r>
          </a:p>
          <a:p>
            <a:pPr marL="465887" indent="-465887">
              <a:buFont typeface="Arial" panose="020B0604020202020204" pitchFamily="34" charset="0"/>
              <a:buChar char="•"/>
            </a:pPr>
            <a:r>
              <a:rPr lang="en-US" dirty="0"/>
              <a:t>In every single ELS lesson, your child will make the direct application to reading.</a:t>
            </a:r>
          </a:p>
          <a:p>
            <a:endParaRPr lang="en-US" dirty="0"/>
          </a:p>
        </p:txBody>
      </p:sp>
      <p:sp>
        <p:nvSpPr>
          <p:cNvPr id="4" name="Slide Number Placeholder 3"/>
          <p:cNvSpPr>
            <a:spLocks noGrp="1"/>
          </p:cNvSpPr>
          <p:nvPr>
            <p:ph type="sldNum" sz="quarter" idx="5"/>
          </p:nvPr>
        </p:nvSpPr>
        <p:spPr/>
        <p:txBody>
          <a:bodyPr/>
          <a:lstStyle/>
          <a:p>
            <a:fld id="{70D71329-A199-4908-BD08-4D20F961A9E6}" type="slidenum">
              <a:rPr lang="en-GB" smtClean="0"/>
              <a:t>6</a:t>
            </a:fld>
            <a:endParaRPr lang="en-GB"/>
          </a:p>
        </p:txBody>
      </p:sp>
    </p:spTree>
    <p:extLst>
      <p:ext uri="{BB962C8B-B14F-4D97-AF65-F5344CB8AC3E}">
        <p14:creationId xmlns:p14="http://schemas.microsoft.com/office/powerpoint/2010/main" val="36409685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a:p>
            <a:endParaRPr lang="en-GB" dirty="0"/>
          </a:p>
          <a:p>
            <a:endParaRPr lang="en-US" dirty="0"/>
          </a:p>
        </p:txBody>
      </p:sp>
      <p:sp>
        <p:nvSpPr>
          <p:cNvPr id="4" name="Slide Number Placeholder 3"/>
          <p:cNvSpPr>
            <a:spLocks noGrp="1"/>
          </p:cNvSpPr>
          <p:nvPr>
            <p:ph type="sldNum" sz="quarter" idx="5"/>
          </p:nvPr>
        </p:nvSpPr>
        <p:spPr/>
        <p:txBody>
          <a:bodyPr/>
          <a:lstStyle/>
          <a:p>
            <a:fld id="{70D71329-A199-4908-BD08-4D20F961A9E6}" type="slidenum">
              <a:rPr lang="en-GB" smtClean="0"/>
              <a:t>7</a:t>
            </a:fld>
            <a:endParaRPr lang="en-GB"/>
          </a:p>
        </p:txBody>
      </p:sp>
    </p:spTree>
    <p:extLst>
      <p:ext uri="{BB962C8B-B14F-4D97-AF65-F5344CB8AC3E}">
        <p14:creationId xmlns:p14="http://schemas.microsoft.com/office/powerpoint/2010/main" val="22684315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cs typeface="Calibri"/>
              </a:rPr>
              <a:t>In ELS we do not ask children questions before we have taught them.</a:t>
            </a:r>
          </a:p>
          <a:p>
            <a:endParaRPr lang="en-GB" dirty="0">
              <a:cs typeface="Calibri"/>
            </a:endParaRPr>
          </a:p>
          <a:p>
            <a:r>
              <a:rPr lang="en-GB" dirty="0">
                <a:cs typeface="Calibri"/>
              </a:rPr>
              <a:t>For example, when teaching a new sound, rather than asking children if they know any words with the sound in - we give the children 3 words that contain that sound. You can try this with your children at home. </a:t>
            </a:r>
            <a:endParaRPr lang="en-US" dirty="0"/>
          </a:p>
        </p:txBody>
      </p:sp>
      <p:sp>
        <p:nvSpPr>
          <p:cNvPr id="4" name="Slide Number Placeholder 3"/>
          <p:cNvSpPr>
            <a:spLocks noGrp="1"/>
          </p:cNvSpPr>
          <p:nvPr>
            <p:ph type="sldNum" sz="quarter" idx="5"/>
          </p:nvPr>
        </p:nvSpPr>
        <p:spPr/>
        <p:txBody>
          <a:bodyPr/>
          <a:lstStyle/>
          <a:p>
            <a:fld id="{70D71329-A199-4908-BD08-4D20F961A9E6}" type="slidenum">
              <a:rPr lang="en-GB" smtClean="0"/>
              <a:t>8</a:t>
            </a:fld>
            <a:endParaRPr lang="en-GB"/>
          </a:p>
        </p:txBody>
      </p:sp>
    </p:spTree>
    <p:extLst>
      <p:ext uri="{BB962C8B-B14F-4D97-AF65-F5344CB8AC3E}">
        <p14:creationId xmlns:p14="http://schemas.microsoft.com/office/powerpoint/2010/main" val="8154584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a:p>
            <a:endParaRPr lang="en-GB" dirty="0"/>
          </a:p>
          <a:p>
            <a:r>
              <a:rPr lang="en-US" dirty="0"/>
              <a:t>The new teaching is always highlighted so that it is easy for all children to see where the new  GPC they have been taught is located. First we say the new sound, then we find it in the word. Finally, we decode and blend. Children have as much or as little support as needed. We want every child to feel confident and successful at each step. </a:t>
            </a:r>
          </a:p>
        </p:txBody>
      </p:sp>
      <p:sp>
        <p:nvSpPr>
          <p:cNvPr id="4" name="Slide Number Placeholder 3"/>
          <p:cNvSpPr>
            <a:spLocks noGrp="1"/>
          </p:cNvSpPr>
          <p:nvPr>
            <p:ph type="sldNum" sz="quarter" idx="5"/>
          </p:nvPr>
        </p:nvSpPr>
        <p:spPr/>
        <p:txBody>
          <a:bodyPr/>
          <a:lstStyle/>
          <a:p>
            <a:fld id="{70D71329-A199-4908-BD08-4D20F961A9E6}" type="slidenum">
              <a:rPr lang="en-GB" smtClean="0"/>
              <a:t>9</a:t>
            </a:fld>
            <a:endParaRPr lang="en-GB"/>
          </a:p>
        </p:txBody>
      </p:sp>
    </p:spTree>
    <p:extLst>
      <p:ext uri="{BB962C8B-B14F-4D97-AF65-F5344CB8AC3E}">
        <p14:creationId xmlns:p14="http://schemas.microsoft.com/office/powerpoint/2010/main" val="31518266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9EE6DAC1-D1C4-44C1-94A2-421CC7912EFD}" type="datetimeFigureOut">
              <a:rPr lang="en-GB" smtClean="0"/>
              <a:t>04/10/2023</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4057C146-F1E7-49B6-BFE0-AF8988985CDF}" type="slidenum">
              <a:rPr lang="en-GB" smtClean="0"/>
              <a:t>‹#›</a:t>
            </a:fld>
            <a:endParaRPr lang="en-GB"/>
          </a:p>
        </p:txBody>
      </p:sp>
    </p:spTree>
    <p:extLst>
      <p:ext uri="{BB962C8B-B14F-4D97-AF65-F5344CB8AC3E}">
        <p14:creationId xmlns:p14="http://schemas.microsoft.com/office/powerpoint/2010/main" val="29082462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9EE6DAC1-D1C4-44C1-94A2-421CC7912EFD}" type="datetimeFigureOut">
              <a:rPr lang="en-GB" smtClean="0"/>
              <a:t>04/10/2023</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4057C146-F1E7-49B6-BFE0-AF8988985CDF}" type="slidenum">
              <a:rPr lang="en-GB" smtClean="0"/>
              <a:t>‹#›</a:t>
            </a:fld>
            <a:endParaRPr lang="en-GB"/>
          </a:p>
        </p:txBody>
      </p:sp>
    </p:spTree>
    <p:extLst>
      <p:ext uri="{BB962C8B-B14F-4D97-AF65-F5344CB8AC3E}">
        <p14:creationId xmlns:p14="http://schemas.microsoft.com/office/powerpoint/2010/main" val="31701342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9EE6DAC1-D1C4-44C1-94A2-421CC7912EFD}" type="datetimeFigureOut">
              <a:rPr lang="en-GB" smtClean="0"/>
              <a:t>04/10/2023</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4057C146-F1E7-49B6-BFE0-AF8988985CDF}" type="slidenum">
              <a:rPr lang="en-GB" smtClean="0"/>
              <a:t>‹#›</a:t>
            </a:fld>
            <a:endParaRPr lang="en-GB"/>
          </a:p>
        </p:txBody>
      </p:sp>
    </p:spTree>
    <p:extLst>
      <p:ext uri="{BB962C8B-B14F-4D97-AF65-F5344CB8AC3E}">
        <p14:creationId xmlns:p14="http://schemas.microsoft.com/office/powerpoint/2010/main" val="13601877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9EE6DAC1-D1C4-44C1-94A2-421CC7912EFD}" type="datetimeFigureOut">
              <a:rPr lang="en-GB" smtClean="0"/>
              <a:t>04/10/2023</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4057C146-F1E7-49B6-BFE0-AF8988985CDF}" type="slidenum">
              <a:rPr lang="en-GB" smtClean="0"/>
              <a:t>‹#›</a:t>
            </a:fld>
            <a:endParaRPr lang="en-GB"/>
          </a:p>
        </p:txBody>
      </p:sp>
    </p:spTree>
    <p:extLst>
      <p:ext uri="{BB962C8B-B14F-4D97-AF65-F5344CB8AC3E}">
        <p14:creationId xmlns:p14="http://schemas.microsoft.com/office/powerpoint/2010/main" val="34839930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9EE6DAC1-D1C4-44C1-94A2-421CC7912EFD}" type="datetimeFigureOut">
              <a:rPr lang="en-GB" smtClean="0"/>
              <a:t>04/10/2023</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4057C146-F1E7-49B6-BFE0-AF8988985CDF}" type="slidenum">
              <a:rPr lang="en-GB" smtClean="0"/>
              <a:t>‹#›</a:t>
            </a:fld>
            <a:endParaRPr lang="en-GB"/>
          </a:p>
        </p:txBody>
      </p:sp>
    </p:spTree>
    <p:extLst>
      <p:ext uri="{BB962C8B-B14F-4D97-AF65-F5344CB8AC3E}">
        <p14:creationId xmlns:p14="http://schemas.microsoft.com/office/powerpoint/2010/main" val="28132006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9EE6DAC1-D1C4-44C1-94A2-421CC7912EFD}" type="datetimeFigureOut">
              <a:rPr lang="en-GB" smtClean="0"/>
              <a:t>04/10/2023</a:t>
            </a:fld>
            <a:endParaRPr lang="en-GB"/>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4057C146-F1E7-49B6-BFE0-AF8988985CDF}" type="slidenum">
              <a:rPr lang="en-GB" smtClean="0"/>
              <a:t>‹#›</a:t>
            </a:fld>
            <a:endParaRPr lang="en-GB"/>
          </a:p>
        </p:txBody>
      </p:sp>
    </p:spTree>
    <p:extLst>
      <p:ext uri="{BB962C8B-B14F-4D97-AF65-F5344CB8AC3E}">
        <p14:creationId xmlns:p14="http://schemas.microsoft.com/office/powerpoint/2010/main" val="15934070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9EE6DAC1-D1C4-44C1-94A2-421CC7912EFD}" type="datetimeFigureOut">
              <a:rPr lang="en-GB" smtClean="0"/>
              <a:t>04/10/2023</a:t>
            </a:fld>
            <a:endParaRPr lang="en-GB"/>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GB"/>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4057C146-F1E7-49B6-BFE0-AF8988985CDF}" type="slidenum">
              <a:rPr lang="en-GB" smtClean="0"/>
              <a:t>‹#›</a:t>
            </a:fld>
            <a:endParaRPr lang="en-GB"/>
          </a:p>
        </p:txBody>
      </p:sp>
    </p:spTree>
    <p:extLst>
      <p:ext uri="{BB962C8B-B14F-4D97-AF65-F5344CB8AC3E}">
        <p14:creationId xmlns:p14="http://schemas.microsoft.com/office/powerpoint/2010/main" val="14044620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9EE6DAC1-D1C4-44C1-94A2-421CC7912EFD}" type="datetimeFigureOut">
              <a:rPr lang="en-GB" smtClean="0"/>
              <a:t>04/10/2023</a:t>
            </a:fld>
            <a:endParaRPr lang="en-GB"/>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GB"/>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4057C146-F1E7-49B6-BFE0-AF8988985CDF}" type="slidenum">
              <a:rPr lang="en-GB" smtClean="0"/>
              <a:t>‹#›</a:t>
            </a:fld>
            <a:endParaRPr lang="en-GB"/>
          </a:p>
        </p:txBody>
      </p:sp>
    </p:spTree>
    <p:extLst>
      <p:ext uri="{BB962C8B-B14F-4D97-AF65-F5344CB8AC3E}">
        <p14:creationId xmlns:p14="http://schemas.microsoft.com/office/powerpoint/2010/main" val="2197041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9EE6DAC1-D1C4-44C1-94A2-421CC7912EFD}" type="datetimeFigureOut">
              <a:rPr lang="en-GB" smtClean="0"/>
              <a:t>04/10/2023</a:t>
            </a:fld>
            <a:endParaRPr lang="en-GB"/>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GB"/>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4057C146-F1E7-49B6-BFE0-AF8988985CDF}" type="slidenum">
              <a:rPr lang="en-GB" smtClean="0"/>
              <a:t>‹#›</a:t>
            </a:fld>
            <a:endParaRPr lang="en-GB"/>
          </a:p>
        </p:txBody>
      </p:sp>
    </p:spTree>
    <p:extLst>
      <p:ext uri="{BB962C8B-B14F-4D97-AF65-F5344CB8AC3E}">
        <p14:creationId xmlns:p14="http://schemas.microsoft.com/office/powerpoint/2010/main" val="21733080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9EE6DAC1-D1C4-44C1-94A2-421CC7912EFD}" type="datetimeFigureOut">
              <a:rPr lang="en-GB" smtClean="0"/>
              <a:t>04/10/2023</a:t>
            </a:fld>
            <a:endParaRPr lang="en-GB"/>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4057C146-F1E7-49B6-BFE0-AF8988985CDF}" type="slidenum">
              <a:rPr lang="en-GB" smtClean="0"/>
              <a:t>‹#›</a:t>
            </a:fld>
            <a:endParaRPr lang="en-GB"/>
          </a:p>
        </p:txBody>
      </p:sp>
    </p:spTree>
    <p:extLst>
      <p:ext uri="{BB962C8B-B14F-4D97-AF65-F5344CB8AC3E}">
        <p14:creationId xmlns:p14="http://schemas.microsoft.com/office/powerpoint/2010/main" val="31570043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9EE6DAC1-D1C4-44C1-94A2-421CC7912EFD}" type="datetimeFigureOut">
              <a:rPr lang="en-GB" smtClean="0"/>
              <a:t>04/10/2023</a:t>
            </a:fld>
            <a:endParaRPr lang="en-GB"/>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4057C146-F1E7-49B6-BFE0-AF8988985CDF}" type="slidenum">
              <a:rPr lang="en-GB" smtClean="0"/>
              <a:t>‹#›</a:t>
            </a:fld>
            <a:endParaRPr lang="en-GB"/>
          </a:p>
        </p:txBody>
      </p:sp>
    </p:spTree>
    <p:extLst>
      <p:ext uri="{BB962C8B-B14F-4D97-AF65-F5344CB8AC3E}">
        <p14:creationId xmlns:p14="http://schemas.microsoft.com/office/powerpoint/2010/main" val="32662459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905292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5.png"/><Relationship Id="rId7"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82368C"/>
        </a:solidFill>
        <a:effectLst/>
      </p:bgPr>
    </p:bg>
    <p:spTree>
      <p:nvGrpSpPr>
        <p:cNvPr id="1" name=""/>
        <p:cNvGrpSpPr/>
        <p:nvPr/>
      </p:nvGrpSpPr>
      <p:grpSpPr>
        <a:xfrm>
          <a:off x="0" y="0"/>
          <a:ext cx="0" cy="0"/>
          <a:chOff x="0" y="0"/>
          <a:chExt cx="0" cy="0"/>
        </a:xfrm>
      </p:grpSpPr>
      <p:sp>
        <p:nvSpPr>
          <p:cNvPr id="6" name="Text Placeholder 2">
            <a:extLst>
              <a:ext uri="{FF2B5EF4-FFF2-40B4-BE49-F238E27FC236}">
                <a16:creationId xmlns:a16="http://schemas.microsoft.com/office/drawing/2014/main" id="{FB7E3B1E-BF01-B442-83AB-F184E435CA52}"/>
              </a:ext>
            </a:extLst>
          </p:cNvPr>
          <p:cNvSpPr txBox="1">
            <a:spLocks/>
          </p:cNvSpPr>
          <p:nvPr/>
        </p:nvSpPr>
        <p:spPr>
          <a:xfrm>
            <a:off x="683568" y="1887241"/>
            <a:ext cx="7632848" cy="3557984"/>
          </a:xfrm>
          <a:prstGeom prst="rect">
            <a:avLst/>
          </a:prstGeom>
        </p:spPr>
        <p:txBody>
          <a:bodyPr lIns="0" tIns="0" rIns="0" bIns="0">
            <a:noAutofit/>
          </a:bodyPr>
          <a:lstStyle>
            <a:lvl1pPr marL="228600" marR="0" indent="-228600" algn="l" defTabSz="914400" rtl="0" eaLnBrk="1" fontAlgn="auto" latinLnBrk="0" hangingPunct="1">
              <a:lnSpc>
                <a:spcPct val="90000"/>
              </a:lnSpc>
              <a:spcBef>
                <a:spcPts val="1000"/>
              </a:spcBef>
              <a:spcAft>
                <a:spcPts val="0"/>
              </a:spcAft>
              <a:buClrTx/>
              <a:buSzTx/>
              <a:buFont typeface="Arial"/>
              <a:buChar char="•"/>
              <a:tabLst/>
              <a:defRPr sz="2800" b="0" kern="1200" baseline="0">
                <a:solidFill>
                  <a:srgbClr val="002060"/>
                </a:solidFill>
                <a:effectLst>
                  <a:outerShdw blurRad="50800" dist="50800" dir="5400000" sx="1000" sy="1000" algn="ctr" rotWithShape="0">
                    <a:srgbClr val="000000">
                      <a:alpha val="43137"/>
                    </a:srgbClr>
                  </a:outerShdw>
                </a:effectLst>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defRPr/>
            </a:pPr>
            <a:endParaRPr lang="en-US" sz="4400" dirty="0">
              <a:solidFill>
                <a:schemeClr val="bg1"/>
              </a:solidFill>
            </a:endParaRPr>
          </a:p>
        </p:txBody>
      </p:sp>
      <p:pic>
        <p:nvPicPr>
          <p:cNvPr id="20" name="Picture 19">
            <a:extLst>
              <a:ext uri="{FF2B5EF4-FFF2-40B4-BE49-F238E27FC236}">
                <a16:creationId xmlns:a16="http://schemas.microsoft.com/office/drawing/2014/main" id="{7D1ED7E2-C2AB-EC48-8F6E-AE7C483AAD21}"/>
              </a:ext>
            </a:extLst>
          </p:cNvPr>
          <p:cNvPicPr>
            <a:picLocks noChangeAspect="1"/>
          </p:cNvPicPr>
          <p:nvPr/>
        </p:nvPicPr>
        <p:blipFill rotWithShape="1">
          <a:blip r:embed="rId3">
            <a:extLst>
              <a:ext uri="{28A0092B-C50C-407E-A947-70E740481C1C}">
                <a14:useLocalDpi xmlns:a14="http://schemas.microsoft.com/office/drawing/2010/main" val="0"/>
              </a:ext>
            </a:extLst>
          </a:blip>
          <a:srcRect l="10422" b="11130"/>
          <a:stretch/>
        </p:blipFill>
        <p:spPr>
          <a:xfrm flipH="1">
            <a:off x="0" y="-789125"/>
            <a:ext cx="9144000" cy="7647125"/>
          </a:xfrm>
          <a:prstGeom prst="rect">
            <a:avLst/>
          </a:prstGeom>
        </p:spPr>
      </p:pic>
      <p:pic>
        <p:nvPicPr>
          <p:cNvPr id="22" name="Picture 21" descr="A picture containing shape&#10;&#10;Description automatically generated">
            <a:extLst>
              <a:ext uri="{FF2B5EF4-FFF2-40B4-BE49-F238E27FC236}">
                <a16:creationId xmlns:a16="http://schemas.microsoft.com/office/drawing/2014/main" id="{C341119B-30BA-AE47-91D6-3F015F4F8F2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84650" t="90599"/>
          <a:stretch/>
        </p:blipFill>
        <p:spPr>
          <a:xfrm>
            <a:off x="7740352" y="6381328"/>
            <a:ext cx="1403648" cy="483518"/>
          </a:xfrm>
          <a:prstGeom prst="rect">
            <a:avLst/>
          </a:prstGeom>
        </p:spPr>
      </p:pic>
      <p:sp>
        <p:nvSpPr>
          <p:cNvPr id="24" name="TextBox 23">
            <a:extLst>
              <a:ext uri="{FF2B5EF4-FFF2-40B4-BE49-F238E27FC236}">
                <a16:creationId xmlns:a16="http://schemas.microsoft.com/office/drawing/2014/main" id="{2698B27E-7B5A-D847-AAD1-AC067B827982}"/>
              </a:ext>
            </a:extLst>
          </p:cNvPr>
          <p:cNvSpPr txBox="1"/>
          <p:nvPr/>
        </p:nvSpPr>
        <p:spPr>
          <a:xfrm>
            <a:off x="431032" y="2625481"/>
            <a:ext cx="8712968" cy="1077218"/>
          </a:xfrm>
          <a:prstGeom prst="rect">
            <a:avLst/>
          </a:prstGeom>
          <a:noFill/>
        </p:spPr>
        <p:txBody>
          <a:bodyPr wrap="square" rtlCol="0">
            <a:spAutoFit/>
          </a:bodyPr>
          <a:lstStyle/>
          <a:p>
            <a:r>
              <a:rPr lang="en-US" sz="3200" b="1" dirty="0">
                <a:solidFill>
                  <a:srgbClr val="FFF8AA"/>
                </a:solidFill>
              </a:rPr>
              <a:t>Getting all children to </a:t>
            </a:r>
            <a:br>
              <a:rPr lang="en-US" sz="3200" b="1" dirty="0">
                <a:solidFill>
                  <a:srgbClr val="FFF8AA"/>
                </a:solidFill>
              </a:rPr>
            </a:br>
            <a:r>
              <a:rPr lang="en-US" sz="3200" b="1" dirty="0">
                <a:solidFill>
                  <a:srgbClr val="FFF8AA"/>
                </a:solidFill>
              </a:rPr>
              <a:t>read well, quickly.</a:t>
            </a:r>
          </a:p>
        </p:txBody>
      </p:sp>
      <p:pic>
        <p:nvPicPr>
          <p:cNvPr id="25" name="Picture 24">
            <a:extLst>
              <a:ext uri="{FF2B5EF4-FFF2-40B4-BE49-F238E27FC236}">
                <a16:creationId xmlns:a16="http://schemas.microsoft.com/office/drawing/2014/main" id="{160D4848-8238-3C43-BFFE-200E77C003F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3851920" y="4037401"/>
            <a:ext cx="2448316" cy="2092816"/>
          </a:xfrm>
          <a:prstGeom prst="rect">
            <a:avLst/>
          </a:prstGeom>
        </p:spPr>
      </p:pic>
      <p:pic>
        <p:nvPicPr>
          <p:cNvPr id="3" name="Picture 2" descr="A picture containing logo&#10;&#10;Description automatically generated">
            <a:extLst>
              <a:ext uri="{FF2B5EF4-FFF2-40B4-BE49-F238E27FC236}">
                <a16:creationId xmlns:a16="http://schemas.microsoft.com/office/drawing/2014/main" id="{6271DEA8-0745-F441-BF8B-AC816143873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53904" y="692696"/>
            <a:ext cx="5730264" cy="1734158"/>
          </a:xfrm>
          <a:prstGeom prst="rect">
            <a:avLst/>
          </a:prstGeom>
        </p:spPr>
      </p:pic>
    </p:spTree>
    <p:extLst>
      <p:ext uri="{BB962C8B-B14F-4D97-AF65-F5344CB8AC3E}">
        <p14:creationId xmlns:p14="http://schemas.microsoft.com/office/powerpoint/2010/main" val="19938698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9C8E648-8172-AB40-B81D-9FF60B2203F3}"/>
              </a:ext>
            </a:extLst>
          </p:cNvPr>
          <p:cNvSpPr/>
          <p:nvPr/>
        </p:nvSpPr>
        <p:spPr>
          <a:xfrm>
            <a:off x="179512" y="6497598"/>
            <a:ext cx="1661032" cy="230832"/>
          </a:xfrm>
          <a:prstGeom prst="rect">
            <a:avLst/>
          </a:prstGeom>
        </p:spPr>
        <p:txBody>
          <a:bodyPr wrap="none">
            <a:spAutoFit/>
          </a:bodyPr>
          <a:lstStyle/>
          <a:p>
            <a:r>
              <a:rPr lang="en-US" sz="900" kern="1200" dirty="0">
                <a:solidFill>
                  <a:srgbClr val="191C51"/>
                </a:solidFill>
                <a:effectLst/>
                <a:latin typeface="+mn-lt"/>
                <a:ea typeface="+mn-ea"/>
                <a:cs typeface="+mn-cs"/>
              </a:rPr>
              <a:t>© Oxford University Press 2021</a:t>
            </a:r>
          </a:p>
        </p:txBody>
      </p:sp>
      <p:pic>
        <p:nvPicPr>
          <p:cNvPr id="3" name="Picture 2" descr="Shape, rectangle&#10;&#10;Description automatically generated">
            <a:extLst>
              <a:ext uri="{FF2B5EF4-FFF2-40B4-BE49-F238E27FC236}">
                <a16:creationId xmlns:a16="http://schemas.microsoft.com/office/drawing/2014/main" id="{43628CF2-9A3F-694F-88BB-053FF2512A7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3041" t="15539" r="20757" b="14863"/>
          <a:stretch/>
        </p:blipFill>
        <p:spPr>
          <a:xfrm>
            <a:off x="179512" y="129570"/>
            <a:ext cx="8856984" cy="6368028"/>
          </a:xfrm>
          <a:prstGeom prst="rect">
            <a:avLst/>
          </a:prstGeom>
        </p:spPr>
      </p:pic>
      <p:pic>
        <p:nvPicPr>
          <p:cNvPr id="5" name="Picture 4" descr="A picture containing icon&#10;&#10;Description automatically generated">
            <a:extLst>
              <a:ext uri="{FF2B5EF4-FFF2-40B4-BE49-F238E27FC236}">
                <a16:creationId xmlns:a16="http://schemas.microsoft.com/office/drawing/2014/main" id="{ADC96475-AFFB-7F40-8C63-52BCA2F3155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6340" y="5291199"/>
            <a:ext cx="1207375" cy="1004962"/>
          </a:xfrm>
          <a:prstGeom prst="rect">
            <a:avLst/>
          </a:prstGeom>
        </p:spPr>
      </p:pic>
      <p:pic>
        <p:nvPicPr>
          <p:cNvPr id="4" name="Picture 3">
            <a:extLst>
              <a:ext uri="{FF2B5EF4-FFF2-40B4-BE49-F238E27FC236}">
                <a16:creationId xmlns:a16="http://schemas.microsoft.com/office/drawing/2014/main" id="{E9AB22EE-A104-4140-828B-B0A781FB568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7106074" y="4841317"/>
            <a:ext cx="1800244" cy="1538845"/>
          </a:xfrm>
          <a:prstGeom prst="rect">
            <a:avLst/>
          </a:prstGeom>
        </p:spPr>
      </p:pic>
      <p:pic>
        <p:nvPicPr>
          <p:cNvPr id="2" name="Picture 8" descr="A picture containing logo&#10;&#10;Description automatically generated">
            <a:extLst>
              <a:ext uri="{FF2B5EF4-FFF2-40B4-BE49-F238E27FC236}">
                <a16:creationId xmlns:a16="http://schemas.microsoft.com/office/drawing/2014/main" id="{FAA1094F-B716-43D4-9689-D49D50592FFF}"/>
              </a:ext>
            </a:extLst>
          </p:cNvPr>
          <p:cNvPicPr>
            <a:picLocks noChangeAspect="1"/>
          </p:cNvPicPr>
          <p:nvPr/>
        </p:nvPicPr>
        <p:blipFill>
          <a:blip r:embed="rId6"/>
          <a:stretch>
            <a:fillRect/>
          </a:stretch>
        </p:blipFill>
        <p:spPr>
          <a:xfrm>
            <a:off x="6947305" y="426525"/>
            <a:ext cx="1724025" cy="581025"/>
          </a:xfrm>
          <a:prstGeom prst="rect">
            <a:avLst/>
          </a:prstGeom>
        </p:spPr>
      </p:pic>
      <p:pic>
        <p:nvPicPr>
          <p:cNvPr id="16" name="Picture 15">
            <a:extLst>
              <a:ext uri="{FF2B5EF4-FFF2-40B4-BE49-F238E27FC236}">
                <a16:creationId xmlns:a16="http://schemas.microsoft.com/office/drawing/2014/main" id="{25E98EC4-DF05-9C6A-1FB7-4B3ECF1005B9}"/>
              </a:ext>
            </a:extLst>
          </p:cNvPr>
          <p:cNvPicPr>
            <a:picLocks noChangeAspect="1"/>
          </p:cNvPicPr>
          <p:nvPr/>
        </p:nvPicPr>
        <p:blipFill>
          <a:blip r:embed="rId7"/>
          <a:stretch>
            <a:fillRect/>
          </a:stretch>
        </p:blipFill>
        <p:spPr>
          <a:xfrm>
            <a:off x="1745940" y="1773778"/>
            <a:ext cx="5724128" cy="3310444"/>
          </a:xfrm>
          <a:prstGeom prst="rect">
            <a:avLst/>
          </a:prstGeom>
        </p:spPr>
      </p:pic>
      <p:sp>
        <p:nvSpPr>
          <p:cNvPr id="17" name="Text Placeholder 2">
            <a:extLst>
              <a:ext uri="{FF2B5EF4-FFF2-40B4-BE49-F238E27FC236}">
                <a16:creationId xmlns:a16="http://schemas.microsoft.com/office/drawing/2014/main" id="{7ED4F94F-8C88-8F52-058B-B5A9B87E1EE6}"/>
              </a:ext>
            </a:extLst>
          </p:cNvPr>
          <p:cNvSpPr txBox="1">
            <a:spLocks/>
          </p:cNvSpPr>
          <p:nvPr/>
        </p:nvSpPr>
        <p:spPr>
          <a:xfrm>
            <a:off x="539552" y="561839"/>
            <a:ext cx="8208912" cy="792088"/>
          </a:xfrm>
          <a:prstGeom prst="rect">
            <a:avLst/>
          </a:prstGeom>
        </p:spPr>
        <p:txBody>
          <a:bodyPr lIns="0" tIns="0" rIns="0" bIns="0">
            <a:noAutofit/>
          </a:bodyPr>
          <a:lstStyle>
            <a:lvl1pPr marL="228600" marR="0" indent="-228600" algn="l" defTabSz="914400" rtl="0" eaLnBrk="1" fontAlgn="auto" latinLnBrk="0" hangingPunct="1">
              <a:lnSpc>
                <a:spcPct val="90000"/>
              </a:lnSpc>
              <a:spcBef>
                <a:spcPts val="1000"/>
              </a:spcBef>
              <a:spcAft>
                <a:spcPts val="0"/>
              </a:spcAft>
              <a:buClrTx/>
              <a:buSzTx/>
              <a:buFont typeface="Arial"/>
              <a:buChar char="•"/>
              <a:tabLst/>
              <a:defRPr sz="2800" b="0" kern="1200" baseline="0">
                <a:solidFill>
                  <a:srgbClr val="002060"/>
                </a:solidFill>
                <a:effectLst>
                  <a:outerShdw blurRad="50800" dist="50800" dir="5400000" sx="1000" sy="1000" algn="ctr" rotWithShape="0">
                    <a:srgbClr val="000000">
                      <a:alpha val="43137"/>
                    </a:srgbClr>
                  </a:outerShdw>
                </a:effectLst>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lvl="0" indent="0">
              <a:buNone/>
            </a:pPr>
            <a:r>
              <a:rPr lang="en-GB" sz="3500" b="1" dirty="0">
                <a:solidFill>
                  <a:srgbClr val="82368C"/>
                </a:solidFill>
                <a:effectLst/>
              </a:rPr>
              <a:t>How do we teach phonics? </a:t>
            </a:r>
            <a:endParaRPr lang="en-GB" sz="1600" dirty="0">
              <a:solidFill>
                <a:srgbClr val="3E3F3E"/>
              </a:solidFill>
            </a:endParaRPr>
          </a:p>
        </p:txBody>
      </p:sp>
    </p:spTree>
    <p:extLst>
      <p:ext uri="{BB962C8B-B14F-4D97-AF65-F5344CB8AC3E}">
        <p14:creationId xmlns:p14="http://schemas.microsoft.com/office/powerpoint/2010/main" val="32839933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9C8E648-8172-AB40-B81D-9FF60B2203F3}"/>
              </a:ext>
            </a:extLst>
          </p:cNvPr>
          <p:cNvSpPr/>
          <p:nvPr/>
        </p:nvSpPr>
        <p:spPr>
          <a:xfrm>
            <a:off x="179512" y="6497598"/>
            <a:ext cx="1661032" cy="230832"/>
          </a:xfrm>
          <a:prstGeom prst="rect">
            <a:avLst/>
          </a:prstGeom>
        </p:spPr>
        <p:txBody>
          <a:bodyPr wrap="none">
            <a:spAutoFit/>
          </a:bodyPr>
          <a:lstStyle/>
          <a:p>
            <a:r>
              <a:rPr lang="en-US" sz="900" kern="1200" dirty="0">
                <a:solidFill>
                  <a:srgbClr val="191C51"/>
                </a:solidFill>
                <a:effectLst/>
                <a:latin typeface="+mn-lt"/>
                <a:ea typeface="+mn-ea"/>
                <a:cs typeface="+mn-cs"/>
              </a:rPr>
              <a:t>© Oxford University Press 2021</a:t>
            </a:r>
          </a:p>
        </p:txBody>
      </p:sp>
      <p:pic>
        <p:nvPicPr>
          <p:cNvPr id="3" name="Picture 2" descr="Shape, rectangle&#10;&#10;Description automatically generated">
            <a:extLst>
              <a:ext uri="{FF2B5EF4-FFF2-40B4-BE49-F238E27FC236}">
                <a16:creationId xmlns:a16="http://schemas.microsoft.com/office/drawing/2014/main" id="{43628CF2-9A3F-694F-88BB-053FF2512A7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3041" t="15539" r="20757" b="14863"/>
          <a:stretch/>
        </p:blipFill>
        <p:spPr>
          <a:xfrm>
            <a:off x="143508" y="129570"/>
            <a:ext cx="8856984" cy="6368028"/>
          </a:xfrm>
          <a:prstGeom prst="rect">
            <a:avLst/>
          </a:prstGeom>
        </p:spPr>
      </p:pic>
      <p:sp>
        <p:nvSpPr>
          <p:cNvPr id="8" name="Text Placeholder 2">
            <a:extLst>
              <a:ext uri="{FF2B5EF4-FFF2-40B4-BE49-F238E27FC236}">
                <a16:creationId xmlns:a16="http://schemas.microsoft.com/office/drawing/2014/main" id="{FF6941AD-E73E-4944-8ECC-FDDB66FD70B9}"/>
              </a:ext>
            </a:extLst>
          </p:cNvPr>
          <p:cNvSpPr txBox="1">
            <a:spLocks/>
          </p:cNvSpPr>
          <p:nvPr/>
        </p:nvSpPr>
        <p:spPr>
          <a:xfrm>
            <a:off x="459479" y="1107503"/>
            <a:ext cx="8208912" cy="4082460"/>
          </a:xfrm>
          <a:prstGeom prst="rect">
            <a:avLst/>
          </a:prstGeom>
        </p:spPr>
        <p:txBody>
          <a:bodyPr lIns="0" tIns="0" rIns="0" bIns="0" anchor="t">
            <a:noAutofit/>
          </a:bodyPr>
          <a:lstStyle>
            <a:lvl1pPr marL="228600" marR="0" indent="-228600" algn="l" defTabSz="914400" rtl="0" eaLnBrk="1" fontAlgn="auto" latinLnBrk="0" hangingPunct="1">
              <a:lnSpc>
                <a:spcPct val="90000"/>
              </a:lnSpc>
              <a:spcBef>
                <a:spcPts val="1000"/>
              </a:spcBef>
              <a:spcAft>
                <a:spcPts val="0"/>
              </a:spcAft>
              <a:buClrTx/>
              <a:buSzTx/>
              <a:buFont typeface="Arial"/>
              <a:buChar char="•"/>
              <a:tabLst/>
              <a:defRPr sz="2800" b="0" kern="1200" baseline="0">
                <a:solidFill>
                  <a:srgbClr val="002060"/>
                </a:solidFill>
                <a:effectLst>
                  <a:outerShdw blurRad="50800" dist="50800" dir="5400000" sx="1000" sy="1000" algn="ctr" rotWithShape="0">
                    <a:srgbClr val="000000">
                      <a:alpha val="43137"/>
                    </a:srgbClr>
                  </a:outerShdw>
                </a:effectLst>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GB" sz="3500" b="1" dirty="0">
                <a:solidFill>
                  <a:srgbClr val="82368C"/>
                </a:solidFill>
                <a:effectLst/>
                <a:cs typeface="Calibri"/>
              </a:rPr>
              <a:t>Supporting your child with reading at home</a:t>
            </a:r>
          </a:p>
        </p:txBody>
      </p:sp>
      <p:pic>
        <p:nvPicPr>
          <p:cNvPr id="5" name="Picture 4" descr="A picture containing icon&#10;&#10;Description automatically generated">
            <a:extLst>
              <a:ext uri="{FF2B5EF4-FFF2-40B4-BE49-F238E27FC236}">
                <a16:creationId xmlns:a16="http://schemas.microsoft.com/office/drawing/2014/main" id="{ADC96475-AFFB-7F40-8C63-52BCA2F3155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6340" y="5291199"/>
            <a:ext cx="1207375" cy="1004962"/>
          </a:xfrm>
          <a:prstGeom prst="rect">
            <a:avLst/>
          </a:prstGeom>
        </p:spPr>
      </p:pic>
      <p:pic>
        <p:nvPicPr>
          <p:cNvPr id="4" name="Picture 3">
            <a:extLst>
              <a:ext uri="{FF2B5EF4-FFF2-40B4-BE49-F238E27FC236}">
                <a16:creationId xmlns:a16="http://schemas.microsoft.com/office/drawing/2014/main" id="{E9AB22EE-A104-4140-828B-B0A781FB568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7106074" y="4841317"/>
            <a:ext cx="1800244" cy="1538845"/>
          </a:xfrm>
          <a:prstGeom prst="rect">
            <a:avLst/>
          </a:prstGeom>
        </p:spPr>
      </p:pic>
      <p:pic>
        <p:nvPicPr>
          <p:cNvPr id="2" name="Picture 8" descr="A picture containing logo&#10;&#10;Description automatically generated">
            <a:extLst>
              <a:ext uri="{FF2B5EF4-FFF2-40B4-BE49-F238E27FC236}">
                <a16:creationId xmlns:a16="http://schemas.microsoft.com/office/drawing/2014/main" id="{A8D70C85-8E80-45F6-A802-402488185BD9}"/>
              </a:ext>
            </a:extLst>
          </p:cNvPr>
          <p:cNvPicPr>
            <a:picLocks noChangeAspect="1"/>
          </p:cNvPicPr>
          <p:nvPr/>
        </p:nvPicPr>
        <p:blipFill>
          <a:blip r:embed="rId6"/>
          <a:stretch>
            <a:fillRect/>
          </a:stretch>
        </p:blipFill>
        <p:spPr>
          <a:xfrm>
            <a:off x="6947305" y="426525"/>
            <a:ext cx="1724025" cy="581025"/>
          </a:xfrm>
          <a:prstGeom prst="rect">
            <a:avLst/>
          </a:prstGeom>
        </p:spPr>
      </p:pic>
      <p:sp>
        <p:nvSpPr>
          <p:cNvPr id="6" name="TextBox 5">
            <a:extLst>
              <a:ext uri="{FF2B5EF4-FFF2-40B4-BE49-F238E27FC236}">
                <a16:creationId xmlns:a16="http://schemas.microsoft.com/office/drawing/2014/main" id="{DCABF972-2ED1-4C3D-82C8-094CD51FD7AD}"/>
              </a:ext>
            </a:extLst>
          </p:cNvPr>
          <p:cNvSpPr txBox="1"/>
          <p:nvPr/>
        </p:nvSpPr>
        <p:spPr>
          <a:xfrm>
            <a:off x="459479" y="1988840"/>
            <a:ext cx="8208912" cy="3416320"/>
          </a:xfrm>
          <a:prstGeom prst="rect">
            <a:avLst/>
          </a:prstGeom>
          <a:noFill/>
        </p:spPr>
        <p:txBody>
          <a:bodyPr wrap="square" rtlCol="0">
            <a:spAutoFit/>
          </a:bodyPr>
          <a:lstStyle/>
          <a:p>
            <a:pPr marL="285750" indent="-285750">
              <a:buFont typeface="Arial" panose="020B0604020202020204" pitchFamily="34" charset="0"/>
              <a:buChar char="•"/>
            </a:pPr>
            <a:r>
              <a:rPr lang="en-GB" sz="2400" dirty="0"/>
              <a:t>Only 1 in 3 children are read a bedtime story night</a:t>
            </a:r>
          </a:p>
          <a:p>
            <a:pPr marL="285750" indent="-285750">
              <a:buFont typeface="Arial" panose="020B0604020202020204" pitchFamily="34" charset="0"/>
              <a:buChar char="•"/>
            </a:pPr>
            <a:endParaRPr lang="en-GB" sz="2400" dirty="0"/>
          </a:p>
          <a:p>
            <a:pPr marL="285750" indent="-285750">
              <a:buFont typeface="Arial" panose="020B0604020202020204" pitchFamily="34" charset="0"/>
              <a:buChar char="•"/>
            </a:pPr>
            <a:r>
              <a:rPr lang="en-GB" sz="2400" dirty="0"/>
              <a:t>Reading a bedtime story every night to your child improves their outcomes</a:t>
            </a:r>
          </a:p>
          <a:p>
            <a:pPr marL="285750" indent="-285750">
              <a:buFont typeface="Arial" panose="020B0604020202020204" pitchFamily="34" charset="0"/>
              <a:buChar char="•"/>
            </a:pPr>
            <a:endParaRPr lang="en-GB" sz="2400" dirty="0"/>
          </a:p>
          <a:p>
            <a:pPr marL="285750" indent="-285750">
              <a:buFont typeface="Arial" panose="020B0604020202020204" pitchFamily="34" charset="0"/>
              <a:buChar char="•"/>
            </a:pPr>
            <a:r>
              <a:rPr lang="en-GB" sz="2400" dirty="0"/>
              <a:t>If your child views themselves as a ‘good reader’ when they leave Primary School they are more likely to earn a higher salary in their 40s.</a:t>
            </a:r>
          </a:p>
          <a:p>
            <a:pPr marL="342900" indent="-342900">
              <a:buFont typeface="Arial" panose="020B0604020202020204" pitchFamily="34" charset="0"/>
              <a:buChar char="•"/>
            </a:pPr>
            <a:endParaRPr lang="en-GB" sz="2400" dirty="0"/>
          </a:p>
        </p:txBody>
      </p:sp>
    </p:spTree>
    <p:extLst>
      <p:ext uri="{BB962C8B-B14F-4D97-AF65-F5344CB8AC3E}">
        <p14:creationId xmlns:p14="http://schemas.microsoft.com/office/powerpoint/2010/main" val="6608306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9C8E648-8172-AB40-B81D-9FF60B2203F3}"/>
              </a:ext>
            </a:extLst>
          </p:cNvPr>
          <p:cNvSpPr/>
          <p:nvPr/>
        </p:nvSpPr>
        <p:spPr>
          <a:xfrm>
            <a:off x="179512" y="6497598"/>
            <a:ext cx="1661032" cy="230832"/>
          </a:xfrm>
          <a:prstGeom prst="rect">
            <a:avLst/>
          </a:prstGeom>
        </p:spPr>
        <p:txBody>
          <a:bodyPr wrap="none">
            <a:spAutoFit/>
          </a:bodyPr>
          <a:lstStyle/>
          <a:p>
            <a:r>
              <a:rPr lang="en-US" sz="900" kern="1200" dirty="0">
                <a:solidFill>
                  <a:srgbClr val="191C51"/>
                </a:solidFill>
                <a:effectLst/>
                <a:latin typeface="+mn-lt"/>
                <a:ea typeface="+mn-ea"/>
                <a:cs typeface="+mn-cs"/>
              </a:rPr>
              <a:t>© Oxford University Press 2021</a:t>
            </a:r>
          </a:p>
        </p:txBody>
      </p:sp>
      <p:pic>
        <p:nvPicPr>
          <p:cNvPr id="3" name="Picture 2" descr="Shape, rectangle&#10;&#10;Description automatically generated">
            <a:extLst>
              <a:ext uri="{FF2B5EF4-FFF2-40B4-BE49-F238E27FC236}">
                <a16:creationId xmlns:a16="http://schemas.microsoft.com/office/drawing/2014/main" id="{43628CF2-9A3F-694F-88BB-053FF2512A7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3041" t="15539" r="20757" b="14863"/>
          <a:stretch/>
        </p:blipFill>
        <p:spPr>
          <a:xfrm>
            <a:off x="143508" y="129570"/>
            <a:ext cx="8856984" cy="6368028"/>
          </a:xfrm>
          <a:prstGeom prst="rect">
            <a:avLst/>
          </a:prstGeom>
        </p:spPr>
      </p:pic>
      <p:sp>
        <p:nvSpPr>
          <p:cNvPr id="8" name="Text Placeholder 2">
            <a:extLst>
              <a:ext uri="{FF2B5EF4-FFF2-40B4-BE49-F238E27FC236}">
                <a16:creationId xmlns:a16="http://schemas.microsoft.com/office/drawing/2014/main" id="{FF6941AD-E73E-4944-8ECC-FDDB66FD70B9}"/>
              </a:ext>
            </a:extLst>
          </p:cNvPr>
          <p:cNvSpPr txBox="1">
            <a:spLocks/>
          </p:cNvSpPr>
          <p:nvPr/>
        </p:nvSpPr>
        <p:spPr>
          <a:xfrm>
            <a:off x="459479" y="1107503"/>
            <a:ext cx="8208912" cy="4082460"/>
          </a:xfrm>
          <a:prstGeom prst="rect">
            <a:avLst/>
          </a:prstGeom>
        </p:spPr>
        <p:txBody>
          <a:bodyPr lIns="0" tIns="0" rIns="0" bIns="0" anchor="t">
            <a:noAutofit/>
          </a:bodyPr>
          <a:lstStyle>
            <a:lvl1pPr marL="228600" marR="0" indent="-228600" algn="l" defTabSz="914400" rtl="0" eaLnBrk="1" fontAlgn="auto" latinLnBrk="0" hangingPunct="1">
              <a:lnSpc>
                <a:spcPct val="90000"/>
              </a:lnSpc>
              <a:spcBef>
                <a:spcPts val="1000"/>
              </a:spcBef>
              <a:spcAft>
                <a:spcPts val="0"/>
              </a:spcAft>
              <a:buClrTx/>
              <a:buSzTx/>
              <a:buFont typeface="Arial"/>
              <a:buChar char="•"/>
              <a:tabLst/>
              <a:defRPr sz="2800" b="0" kern="1200" baseline="0">
                <a:solidFill>
                  <a:srgbClr val="002060"/>
                </a:solidFill>
                <a:effectLst>
                  <a:outerShdw blurRad="50800" dist="50800" dir="5400000" sx="1000" sy="1000" algn="ctr" rotWithShape="0">
                    <a:srgbClr val="000000">
                      <a:alpha val="43137"/>
                    </a:srgbClr>
                  </a:outerShdw>
                </a:effectLst>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GB" sz="3500" b="1" dirty="0">
                <a:solidFill>
                  <a:srgbClr val="82368C"/>
                </a:solidFill>
                <a:effectLst/>
                <a:cs typeface="Calibri"/>
              </a:rPr>
              <a:t>Supporting your child with reading at home</a:t>
            </a:r>
          </a:p>
        </p:txBody>
      </p:sp>
      <p:pic>
        <p:nvPicPr>
          <p:cNvPr id="5" name="Picture 4" descr="A picture containing icon&#10;&#10;Description automatically generated">
            <a:extLst>
              <a:ext uri="{FF2B5EF4-FFF2-40B4-BE49-F238E27FC236}">
                <a16:creationId xmlns:a16="http://schemas.microsoft.com/office/drawing/2014/main" id="{ADC96475-AFFB-7F40-8C63-52BCA2F3155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6340" y="5291199"/>
            <a:ext cx="1207375" cy="1004962"/>
          </a:xfrm>
          <a:prstGeom prst="rect">
            <a:avLst/>
          </a:prstGeom>
        </p:spPr>
      </p:pic>
      <p:pic>
        <p:nvPicPr>
          <p:cNvPr id="4" name="Picture 3">
            <a:extLst>
              <a:ext uri="{FF2B5EF4-FFF2-40B4-BE49-F238E27FC236}">
                <a16:creationId xmlns:a16="http://schemas.microsoft.com/office/drawing/2014/main" id="{E9AB22EE-A104-4140-828B-B0A781FB568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7106074" y="4841317"/>
            <a:ext cx="1800244" cy="1538845"/>
          </a:xfrm>
          <a:prstGeom prst="rect">
            <a:avLst/>
          </a:prstGeom>
        </p:spPr>
      </p:pic>
      <p:pic>
        <p:nvPicPr>
          <p:cNvPr id="2" name="Picture 8" descr="A picture containing logo&#10;&#10;Description automatically generated">
            <a:extLst>
              <a:ext uri="{FF2B5EF4-FFF2-40B4-BE49-F238E27FC236}">
                <a16:creationId xmlns:a16="http://schemas.microsoft.com/office/drawing/2014/main" id="{A8D70C85-8E80-45F6-A802-402488185BD9}"/>
              </a:ext>
            </a:extLst>
          </p:cNvPr>
          <p:cNvPicPr>
            <a:picLocks noChangeAspect="1"/>
          </p:cNvPicPr>
          <p:nvPr/>
        </p:nvPicPr>
        <p:blipFill>
          <a:blip r:embed="rId6"/>
          <a:stretch>
            <a:fillRect/>
          </a:stretch>
        </p:blipFill>
        <p:spPr>
          <a:xfrm>
            <a:off x="6947305" y="426525"/>
            <a:ext cx="1724025" cy="581025"/>
          </a:xfrm>
          <a:prstGeom prst="rect">
            <a:avLst/>
          </a:prstGeom>
        </p:spPr>
      </p:pic>
      <p:sp>
        <p:nvSpPr>
          <p:cNvPr id="6" name="TextBox 5">
            <a:extLst>
              <a:ext uri="{FF2B5EF4-FFF2-40B4-BE49-F238E27FC236}">
                <a16:creationId xmlns:a16="http://schemas.microsoft.com/office/drawing/2014/main" id="{DCABF972-2ED1-4C3D-82C8-094CD51FD7AD}"/>
              </a:ext>
            </a:extLst>
          </p:cNvPr>
          <p:cNvSpPr txBox="1"/>
          <p:nvPr/>
        </p:nvSpPr>
        <p:spPr>
          <a:xfrm>
            <a:off x="459479" y="1866304"/>
            <a:ext cx="8208912" cy="4154984"/>
          </a:xfrm>
          <a:prstGeom prst="rect">
            <a:avLst/>
          </a:prstGeom>
          <a:noFill/>
        </p:spPr>
        <p:txBody>
          <a:bodyPr wrap="square" rtlCol="0">
            <a:spAutoFit/>
          </a:bodyPr>
          <a:lstStyle/>
          <a:p>
            <a:pPr marL="285750" indent="-285750">
              <a:buFont typeface="Arial" panose="020B0604020202020204" pitchFamily="34" charset="0"/>
              <a:buChar char="•"/>
            </a:pPr>
            <a:r>
              <a:rPr lang="en-GB" sz="2400" dirty="0"/>
              <a:t>Children are only reading from books that are entirely decodable</a:t>
            </a:r>
          </a:p>
          <a:p>
            <a:pPr marL="285750" indent="-285750">
              <a:buFont typeface="Arial" panose="020B0604020202020204" pitchFamily="34" charset="0"/>
              <a:buChar char="•"/>
            </a:pPr>
            <a:r>
              <a:rPr lang="en-GB" sz="2400" dirty="0"/>
              <a:t>Your child should be able to read their book confidently</a:t>
            </a:r>
          </a:p>
          <a:p>
            <a:pPr marL="285750" indent="-285750">
              <a:buFont typeface="Arial" panose="020B0604020202020204" pitchFamily="34" charset="0"/>
              <a:buChar char="•"/>
            </a:pPr>
            <a:r>
              <a:rPr lang="en-GB" sz="2400" dirty="0"/>
              <a:t>We only use pure sounds when decoding words (no ‘uh’ after the sound)</a:t>
            </a:r>
          </a:p>
          <a:p>
            <a:pPr marL="285750" indent="-285750">
              <a:buFont typeface="Arial" panose="020B0604020202020204" pitchFamily="34" charset="0"/>
              <a:buChar char="•"/>
            </a:pPr>
            <a:r>
              <a:rPr lang="en-GB" sz="2400" dirty="0"/>
              <a:t>We want them to practise reading their book 4 times across the week working on these skills:</a:t>
            </a:r>
          </a:p>
          <a:p>
            <a:r>
              <a:rPr lang="en-GB" sz="2400" dirty="0"/>
              <a:t>	decode</a:t>
            </a:r>
          </a:p>
          <a:p>
            <a:r>
              <a:rPr lang="en-GB" sz="2400" dirty="0"/>
              <a:t>	fluency</a:t>
            </a:r>
          </a:p>
          <a:p>
            <a:r>
              <a:rPr lang="en-GB" sz="2400" dirty="0"/>
              <a:t>	expression</a:t>
            </a:r>
          </a:p>
          <a:p>
            <a:pPr marL="342900" indent="-342900">
              <a:buFont typeface="Arial" panose="020B0604020202020204" pitchFamily="34" charset="0"/>
              <a:buChar char="•"/>
            </a:pPr>
            <a:endParaRPr lang="en-GB" sz="2400" dirty="0"/>
          </a:p>
        </p:txBody>
      </p:sp>
    </p:spTree>
    <p:extLst>
      <p:ext uri="{BB962C8B-B14F-4D97-AF65-F5344CB8AC3E}">
        <p14:creationId xmlns:p14="http://schemas.microsoft.com/office/powerpoint/2010/main" val="28266584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9C8E648-8172-AB40-B81D-9FF60B2203F3}"/>
              </a:ext>
            </a:extLst>
          </p:cNvPr>
          <p:cNvSpPr/>
          <p:nvPr/>
        </p:nvSpPr>
        <p:spPr>
          <a:xfrm>
            <a:off x="179512" y="6497598"/>
            <a:ext cx="1661032" cy="230832"/>
          </a:xfrm>
          <a:prstGeom prst="rect">
            <a:avLst/>
          </a:prstGeom>
        </p:spPr>
        <p:txBody>
          <a:bodyPr wrap="none">
            <a:spAutoFit/>
          </a:bodyPr>
          <a:lstStyle/>
          <a:p>
            <a:r>
              <a:rPr lang="en-US" sz="900" kern="1200" dirty="0">
                <a:solidFill>
                  <a:srgbClr val="191C51"/>
                </a:solidFill>
                <a:effectLst/>
                <a:latin typeface="+mn-lt"/>
                <a:ea typeface="+mn-ea"/>
                <a:cs typeface="+mn-cs"/>
              </a:rPr>
              <a:t>© Oxford University Press 2021</a:t>
            </a:r>
          </a:p>
        </p:txBody>
      </p:sp>
      <p:pic>
        <p:nvPicPr>
          <p:cNvPr id="3" name="Picture 2" descr="Shape, rectangle&#10;&#10;Description automatically generated">
            <a:extLst>
              <a:ext uri="{FF2B5EF4-FFF2-40B4-BE49-F238E27FC236}">
                <a16:creationId xmlns:a16="http://schemas.microsoft.com/office/drawing/2014/main" id="{43628CF2-9A3F-694F-88BB-053FF2512A7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3041" t="15539" r="20757" b="14863"/>
          <a:stretch/>
        </p:blipFill>
        <p:spPr>
          <a:xfrm>
            <a:off x="143508" y="129570"/>
            <a:ext cx="8856984" cy="6368028"/>
          </a:xfrm>
          <a:prstGeom prst="rect">
            <a:avLst/>
          </a:prstGeom>
        </p:spPr>
      </p:pic>
      <p:sp>
        <p:nvSpPr>
          <p:cNvPr id="8" name="Text Placeholder 2">
            <a:extLst>
              <a:ext uri="{FF2B5EF4-FFF2-40B4-BE49-F238E27FC236}">
                <a16:creationId xmlns:a16="http://schemas.microsoft.com/office/drawing/2014/main" id="{FF6941AD-E73E-4944-8ECC-FDDB66FD70B9}"/>
              </a:ext>
            </a:extLst>
          </p:cNvPr>
          <p:cNvSpPr txBox="1">
            <a:spLocks/>
          </p:cNvSpPr>
          <p:nvPr/>
        </p:nvSpPr>
        <p:spPr>
          <a:xfrm>
            <a:off x="459479" y="1107503"/>
            <a:ext cx="8208912" cy="4082460"/>
          </a:xfrm>
          <a:prstGeom prst="rect">
            <a:avLst/>
          </a:prstGeom>
        </p:spPr>
        <p:txBody>
          <a:bodyPr lIns="0" tIns="0" rIns="0" bIns="0" anchor="t">
            <a:noAutofit/>
          </a:bodyPr>
          <a:lstStyle>
            <a:lvl1pPr marL="228600" marR="0" indent="-228600" algn="l" defTabSz="914400" rtl="0" eaLnBrk="1" fontAlgn="auto" latinLnBrk="0" hangingPunct="1">
              <a:lnSpc>
                <a:spcPct val="90000"/>
              </a:lnSpc>
              <a:spcBef>
                <a:spcPts val="1000"/>
              </a:spcBef>
              <a:spcAft>
                <a:spcPts val="0"/>
              </a:spcAft>
              <a:buClrTx/>
              <a:buSzTx/>
              <a:buFont typeface="Arial"/>
              <a:buChar char="•"/>
              <a:tabLst/>
              <a:defRPr sz="2800" b="0" kern="1200" baseline="0">
                <a:solidFill>
                  <a:srgbClr val="002060"/>
                </a:solidFill>
                <a:effectLst>
                  <a:outerShdw blurRad="50800" dist="50800" dir="5400000" sx="1000" sy="1000" algn="ctr" rotWithShape="0">
                    <a:srgbClr val="000000">
                      <a:alpha val="43137"/>
                    </a:srgbClr>
                  </a:outerShdw>
                </a:effectLst>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GB" sz="3500" b="1">
                <a:solidFill>
                  <a:srgbClr val="82368C"/>
                </a:solidFill>
                <a:effectLst/>
                <a:cs typeface="Calibri"/>
              </a:rPr>
              <a:t>Supporting your child with reading at home</a:t>
            </a:r>
          </a:p>
        </p:txBody>
      </p:sp>
      <p:pic>
        <p:nvPicPr>
          <p:cNvPr id="5" name="Picture 4" descr="A picture containing icon&#10;&#10;Description automatically generated">
            <a:extLst>
              <a:ext uri="{FF2B5EF4-FFF2-40B4-BE49-F238E27FC236}">
                <a16:creationId xmlns:a16="http://schemas.microsoft.com/office/drawing/2014/main" id="{ADC96475-AFFB-7F40-8C63-52BCA2F3155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6340" y="5291199"/>
            <a:ext cx="1207375" cy="1004962"/>
          </a:xfrm>
          <a:prstGeom prst="rect">
            <a:avLst/>
          </a:prstGeom>
        </p:spPr>
      </p:pic>
      <p:pic>
        <p:nvPicPr>
          <p:cNvPr id="4" name="Picture 3">
            <a:extLst>
              <a:ext uri="{FF2B5EF4-FFF2-40B4-BE49-F238E27FC236}">
                <a16:creationId xmlns:a16="http://schemas.microsoft.com/office/drawing/2014/main" id="{E9AB22EE-A104-4140-828B-B0A781FB568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7106074" y="4841317"/>
            <a:ext cx="1800244" cy="1538845"/>
          </a:xfrm>
          <a:prstGeom prst="rect">
            <a:avLst/>
          </a:prstGeom>
        </p:spPr>
      </p:pic>
      <p:pic>
        <p:nvPicPr>
          <p:cNvPr id="2" name="Picture 8" descr="A picture containing logo&#10;&#10;Description automatically generated">
            <a:extLst>
              <a:ext uri="{FF2B5EF4-FFF2-40B4-BE49-F238E27FC236}">
                <a16:creationId xmlns:a16="http://schemas.microsoft.com/office/drawing/2014/main" id="{01BD4056-82A9-4356-B3BB-82DA5FF6A713}"/>
              </a:ext>
            </a:extLst>
          </p:cNvPr>
          <p:cNvPicPr>
            <a:picLocks noChangeAspect="1"/>
          </p:cNvPicPr>
          <p:nvPr/>
        </p:nvPicPr>
        <p:blipFill>
          <a:blip r:embed="rId6"/>
          <a:stretch>
            <a:fillRect/>
          </a:stretch>
        </p:blipFill>
        <p:spPr>
          <a:xfrm>
            <a:off x="6947305" y="426525"/>
            <a:ext cx="1724025" cy="581025"/>
          </a:xfrm>
          <a:prstGeom prst="rect">
            <a:avLst/>
          </a:prstGeom>
        </p:spPr>
      </p:pic>
      <p:sp>
        <p:nvSpPr>
          <p:cNvPr id="6" name="TextBox 5">
            <a:extLst>
              <a:ext uri="{FF2B5EF4-FFF2-40B4-BE49-F238E27FC236}">
                <a16:creationId xmlns:a16="http://schemas.microsoft.com/office/drawing/2014/main" id="{50419715-4F25-4AB4-840D-BB85AEDD2465}"/>
              </a:ext>
            </a:extLst>
          </p:cNvPr>
          <p:cNvSpPr txBox="1"/>
          <p:nvPr/>
        </p:nvSpPr>
        <p:spPr>
          <a:xfrm>
            <a:off x="611560" y="2060848"/>
            <a:ext cx="8072961" cy="3046988"/>
          </a:xfrm>
          <a:prstGeom prst="rect">
            <a:avLst/>
          </a:prstGeom>
          <a:noFill/>
        </p:spPr>
        <p:txBody>
          <a:bodyPr wrap="square" rtlCol="0">
            <a:spAutoFit/>
          </a:bodyPr>
          <a:lstStyle/>
          <a:p>
            <a:r>
              <a:rPr lang="en-GB" sz="2400" dirty="0"/>
              <a:t>We want children to create a strong orthographic map. This means that they learn sounds spelt by the letters or groups of letters in each word. </a:t>
            </a:r>
          </a:p>
          <a:p>
            <a:r>
              <a:rPr lang="en-GB" sz="2400" dirty="0"/>
              <a:t>To read fluently, or well, we need a strong orthographic map.</a:t>
            </a:r>
          </a:p>
          <a:p>
            <a:endParaRPr lang="en-GB" sz="2400" dirty="0"/>
          </a:p>
          <a:p>
            <a:r>
              <a:rPr lang="en-GB" sz="2400" dirty="0"/>
              <a:t>To consistently recognise that the &lt;</a:t>
            </a:r>
            <a:r>
              <a:rPr lang="en-GB" sz="2400" dirty="0" err="1"/>
              <a:t>ea</a:t>
            </a:r>
            <a:r>
              <a:rPr lang="en-GB" sz="2400" dirty="0"/>
              <a:t>&gt; in bread spells /e/ we need to read it at least 4 times. This means we need to read the word many times to build fluency for reading. </a:t>
            </a:r>
          </a:p>
        </p:txBody>
      </p:sp>
    </p:spTree>
    <p:extLst>
      <p:ext uri="{BB962C8B-B14F-4D97-AF65-F5344CB8AC3E}">
        <p14:creationId xmlns:p14="http://schemas.microsoft.com/office/powerpoint/2010/main" val="30929221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9C8E648-8172-AB40-B81D-9FF60B2203F3}"/>
              </a:ext>
            </a:extLst>
          </p:cNvPr>
          <p:cNvSpPr/>
          <p:nvPr/>
        </p:nvSpPr>
        <p:spPr>
          <a:xfrm>
            <a:off x="179512" y="6497598"/>
            <a:ext cx="1661032" cy="230832"/>
          </a:xfrm>
          <a:prstGeom prst="rect">
            <a:avLst/>
          </a:prstGeom>
        </p:spPr>
        <p:txBody>
          <a:bodyPr wrap="none">
            <a:spAutoFit/>
          </a:bodyPr>
          <a:lstStyle/>
          <a:p>
            <a:r>
              <a:rPr lang="en-US" sz="900" kern="1200" dirty="0">
                <a:solidFill>
                  <a:srgbClr val="191C51"/>
                </a:solidFill>
                <a:effectLst/>
                <a:latin typeface="+mn-lt"/>
                <a:ea typeface="+mn-ea"/>
                <a:cs typeface="+mn-cs"/>
              </a:rPr>
              <a:t>© Oxford University Press 2021</a:t>
            </a:r>
          </a:p>
        </p:txBody>
      </p:sp>
      <p:pic>
        <p:nvPicPr>
          <p:cNvPr id="3" name="Picture 2" descr="Shape, rectangle&#10;&#10;Description automatically generated">
            <a:extLst>
              <a:ext uri="{FF2B5EF4-FFF2-40B4-BE49-F238E27FC236}">
                <a16:creationId xmlns:a16="http://schemas.microsoft.com/office/drawing/2014/main" id="{43628CF2-9A3F-694F-88BB-053FF2512A7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3041" t="15539" r="20757" b="14863"/>
          <a:stretch/>
        </p:blipFill>
        <p:spPr>
          <a:xfrm>
            <a:off x="143508" y="129570"/>
            <a:ext cx="8856984" cy="6368028"/>
          </a:xfrm>
          <a:prstGeom prst="rect">
            <a:avLst/>
          </a:prstGeom>
        </p:spPr>
      </p:pic>
      <p:sp>
        <p:nvSpPr>
          <p:cNvPr id="8" name="Text Placeholder 2">
            <a:extLst>
              <a:ext uri="{FF2B5EF4-FFF2-40B4-BE49-F238E27FC236}">
                <a16:creationId xmlns:a16="http://schemas.microsoft.com/office/drawing/2014/main" id="{FF6941AD-E73E-4944-8ECC-FDDB66FD70B9}"/>
              </a:ext>
            </a:extLst>
          </p:cNvPr>
          <p:cNvSpPr txBox="1">
            <a:spLocks/>
          </p:cNvSpPr>
          <p:nvPr/>
        </p:nvSpPr>
        <p:spPr>
          <a:xfrm>
            <a:off x="531365" y="604296"/>
            <a:ext cx="8208912" cy="4082460"/>
          </a:xfrm>
          <a:prstGeom prst="rect">
            <a:avLst/>
          </a:prstGeom>
        </p:spPr>
        <p:txBody>
          <a:bodyPr lIns="0" tIns="0" rIns="0" bIns="0" anchor="t">
            <a:noAutofit/>
          </a:bodyPr>
          <a:lstStyle>
            <a:lvl1pPr marL="228600" marR="0" indent="-228600" algn="l" defTabSz="914400" rtl="0" eaLnBrk="1" fontAlgn="auto" latinLnBrk="0" hangingPunct="1">
              <a:lnSpc>
                <a:spcPct val="90000"/>
              </a:lnSpc>
              <a:spcBef>
                <a:spcPts val="1000"/>
              </a:spcBef>
              <a:spcAft>
                <a:spcPts val="0"/>
              </a:spcAft>
              <a:buClrTx/>
              <a:buSzTx/>
              <a:buFont typeface="Arial"/>
              <a:buChar char="•"/>
              <a:tabLst/>
              <a:defRPr sz="2800" b="0" kern="1200" baseline="0">
                <a:solidFill>
                  <a:srgbClr val="002060"/>
                </a:solidFill>
                <a:effectLst>
                  <a:outerShdw blurRad="50800" dist="50800" dir="5400000" sx="1000" sy="1000" algn="ctr" rotWithShape="0">
                    <a:srgbClr val="000000">
                      <a:alpha val="43137"/>
                    </a:srgbClr>
                  </a:outerShdw>
                </a:effectLst>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GB" sz="3500" b="1">
                <a:solidFill>
                  <a:srgbClr val="82368C"/>
                </a:solidFill>
                <a:effectLst/>
                <a:cs typeface="Calibri"/>
              </a:rPr>
              <a:t>Pronouncing pure sounds</a:t>
            </a:r>
          </a:p>
        </p:txBody>
      </p:sp>
      <p:pic>
        <p:nvPicPr>
          <p:cNvPr id="5" name="Picture 4" descr="A picture containing icon&#10;&#10;Description automatically generated">
            <a:extLst>
              <a:ext uri="{FF2B5EF4-FFF2-40B4-BE49-F238E27FC236}">
                <a16:creationId xmlns:a16="http://schemas.microsoft.com/office/drawing/2014/main" id="{ADC96475-AFFB-7F40-8C63-52BCA2F3155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6340" y="5291199"/>
            <a:ext cx="1207375" cy="1004962"/>
          </a:xfrm>
          <a:prstGeom prst="rect">
            <a:avLst/>
          </a:prstGeom>
        </p:spPr>
      </p:pic>
      <p:pic>
        <p:nvPicPr>
          <p:cNvPr id="4" name="Picture 3">
            <a:extLst>
              <a:ext uri="{FF2B5EF4-FFF2-40B4-BE49-F238E27FC236}">
                <a16:creationId xmlns:a16="http://schemas.microsoft.com/office/drawing/2014/main" id="{E9AB22EE-A104-4140-828B-B0A781FB568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7106074" y="4841317"/>
            <a:ext cx="1800244" cy="1538845"/>
          </a:xfrm>
          <a:prstGeom prst="rect">
            <a:avLst/>
          </a:prstGeom>
        </p:spPr>
      </p:pic>
      <p:pic>
        <p:nvPicPr>
          <p:cNvPr id="2" name="Picture 8" descr="A picture containing logo&#10;&#10;Description automatically generated">
            <a:extLst>
              <a:ext uri="{FF2B5EF4-FFF2-40B4-BE49-F238E27FC236}">
                <a16:creationId xmlns:a16="http://schemas.microsoft.com/office/drawing/2014/main" id="{4622EF57-EDEE-4FBF-A2F9-FEAD42E07937}"/>
              </a:ext>
            </a:extLst>
          </p:cNvPr>
          <p:cNvPicPr>
            <a:picLocks noChangeAspect="1"/>
          </p:cNvPicPr>
          <p:nvPr/>
        </p:nvPicPr>
        <p:blipFill>
          <a:blip r:embed="rId6"/>
          <a:stretch>
            <a:fillRect/>
          </a:stretch>
        </p:blipFill>
        <p:spPr>
          <a:xfrm>
            <a:off x="6947305" y="426525"/>
            <a:ext cx="1724025" cy="581025"/>
          </a:xfrm>
          <a:prstGeom prst="rect">
            <a:avLst/>
          </a:prstGeom>
        </p:spPr>
      </p:pic>
      <p:sp>
        <p:nvSpPr>
          <p:cNvPr id="6" name="TextBox 5">
            <a:extLst>
              <a:ext uri="{FF2B5EF4-FFF2-40B4-BE49-F238E27FC236}">
                <a16:creationId xmlns:a16="http://schemas.microsoft.com/office/drawing/2014/main" id="{33C28777-F012-4DCB-807F-B176C791BCE3}"/>
              </a:ext>
            </a:extLst>
          </p:cNvPr>
          <p:cNvSpPr txBox="1"/>
          <p:nvPr/>
        </p:nvSpPr>
        <p:spPr>
          <a:xfrm>
            <a:off x="683568" y="1556792"/>
            <a:ext cx="7929067" cy="3477875"/>
          </a:xfrm>
          <a:prstGeom prst="rect">
            <a:avLst/>
          </a:prstGeom>
          <a:noFill/>
        </p:spPr>
        <p:txBody>
          <a:bodyPr wrap="square" rtlCol="0">
            <a:spAutoFit/>
          </a:bodyPr>
          <a:lstStyle/>
          <a:p>
            <a:r>
              <a:rPr lang="en-GB" sz="2400" dirty="0"/>
              <a:t>We must use pure sounds when we are pronouncing the sounds and supporting children in reading words.</a:t>
            </a:r>
          </a:p>
          <a:p>
            <a:pPr algn="ctr"/>
            <a:r>
              <a:rPr lang="en-GB" sz="2800" b="1" dirty="0">
                <a:solidFill>
                  <a:srgbClr val="7030A0"/>
                </a:solidFill>
              </a:rPr>
              <a:t>c  a  t		    </a:t>
            </a:r>
            <a:r>
              <a:rPr lang="en-GB" sz="2800" b="1" dirty="0"/>
              <a:t>not		</a:t>
            </a:r>
            <a:r>
              <a:rPr lang="en-GB" sz="2800" b="1" dirty="0" err="1">
                <a:solidFill>
                  <a:srgbClr val="0070C0"/>
                </a:solidFill>
              </a:rPr>
              <a:t>cuh</a:t>
            </a:r>
            <a:r>
              <a:rPr lang="en-GB" sz="2800" b="1" dirty="0">
                <a:solidFill>
                  <a:srgbClr val="0070C0"/>
                </a:solidFill>
              </a:rPr>
              <a:t> a </a:t>
            </a:r>
            <a:r>
              <a:rPr lang="en-GB" sz="2800" b="1" dirty="0" err="1">
                <a:solidFill>
                  <a:srgbClr val="0070C0"/>
                </a:solidFill>
              </a:rPr>
              <a:t>tuh</a:t>
            </a:r>
            <a:endParaRPr lang="en-GB" sz="2800" b="1" dirty="0">
              <a:solidFill>
                <a:srgbClr val="0070C0"/>
              </a:solidFill>
            </a:endParaRPr>
          </a:p>
          <a:p>
            <a:endParaRPr lang="en-GB" sz="2400" dirty="0"/>
          </a:p>
          <a:p>
            <a:r>
              <a:rPr lang="en-GB" sz="2400" dirty="0"/>
              <a:t>If we mispronounce these sounds we will make reading harder for our children.</a:t>
            </a:r>
          </a:p>
          <a:p>
            <a:endParaRPr lang="en-GB" sz="2400" dirty="0"/>
          </a:p>
          <a:p>
            <a:r>
              <a:rPr lang="en-GB" sz="2400" dirty="0"/>
              <a:t>There are videos for this on our school website where you can hear the correct pronunciation of the sounds.</a:t>
            </a:r>
          </a:p>
        </p:txBody>
      </p:sp>
    </p:spTree>
    <p:extLst>
      <p:ext uri="{BB962C8B-B14F-4D97-AF65-F5344CB8AC3E}">
        <p14:creationId xmlns:p14="http://schemas.microsoft.com/office/powerpoint/2010/main" val="17027970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188640"/>
            <a:ext cx="8732608" cy="6264696"/>
          </a:xfrm>
          <a:prstGeom prst="rect">
            <a:avLst/>
          </a:prstGeom>
        </p:spPr>
      </p:pic>
    </p:spTree>
    <p:extLst>
      <p:ext uri="{BB962C8B-B14F-4D97-AF65-F5344CB8AC3E}">
        <p14:creationId xmlns:p14="http://schemas.microsoft.com/office/powerpoint/2010/main" val="22469793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528" y="404664"/>
            <a:ext cx="8496944" cy="6278642"/>
          </a:xfrm>
          <a:prstGeom prst="rect">
            <a:avLst/>
          </a:prstGeom>
          <a:noFill/>
        </p:spPr>
        <p:txBody>
          <a:bodyPr wrap="square" rtlCol="0">
            <a:spAutoFit/>
          </a:bodyPr>
          <a:lstStyle/>
          <a:p>
            <a:r>
              <a:rPr lang="en-GB" sz="3600" b="1" dirty="0">
                <a:latin typeface="SassoonPrimaryInfant" pitchFamily="2" charset="0"/>
              </a:rPr>
              <a:t>Points to remember:</a:t>
            </a:r>
          </a:p>
          <a:p>
            <a:endParaRPr lang="en-GB" sz="3600" b="1" dirty="0">
              <a:latin typeface="SassoonPrimaryInfant" pitchFamily="2" charset="0"/>
            </a:endParaRPr>
          </a:p>
          <a:p>
            <a:pPr marL="285750" indent="-285750">
              <a:buFont typeface="Arial" panose="020B0604020202020204" pitchFamily="34" charset="0"/>
              <a:buChar char="•"/>
            </a:pPr>
            <a:r>
              <a:rPr lang="en-GB" sz="3200" dirty="0">
                <a:latin typeface="SassoonPrimaryInfant" pitchFamily="2" charset="0"/>
              </a:rPr>
              <a:t>Please return book bags and reading homework to school everyday.</a:t>
            </a:r>
          </a:p>
          <a:p>
            <a:pPr marL="285750" indent="-285750">
              <a:buFont typeface="Arial" panose="020B0604020202020204" pitchFamily="34" charset="0"/>
              <a:buChar char="•"/>
            </a:pPr>
            <a:endParaRPr lang="en-GB" sz="3200" dirty="0">
              <a:latin typeface="SassoonPrimaryInfant" pitchFamily="2" charset="0"/>
            </a:endParaRPr>
          </a:p>
          <a:p>
            <a:pPr marL="285750" indent="-285750">
              <a:buFont typeface="Arial" panose="020B0604020202020204" pitchFamily="34" charset="0"/>
              <a:buChar char="•"/>
            </a:pPr>
            <a:r>
              <a:rPr lang="en-GB" sz="3200" dirty="0">
                <a:latin typeface="SassoonPrimaryInfant" pitchFamily="2" charset="0"/>
              </a:rPr>
              <a:t>Practise the book, phonemes and words as often as you can and record how well your child has done in the reading record.</a:t>
            </a:r>
          </a:p>
          <a:p>
            <a:pPr marL="285750" indent="-285750">
              <a:buFont typeface="Arial" panose="020B0604020202020204" pitchFamily="34" charset="0"/>
              <a:buChar char="•"/>
            </a:pPr>
            <a:endParaRPr lang="en-GB" sz="3200" dirty="0">
              <a:latin typeface="SassoonPrimaryInfant" pitchFamily="2" charset="0"/>
            </a:endParaRPr>
          </a:p>
          <a:p>
            <a:pPr marL="285750" indent="-285750">
              <a:buFont typeface="Arial" panose="020B0604020202020204" pitchFamily="34" charset="0"/>
              <a:buChar char="•"/>
            </a:pPr>
            <a:r>
              <a:rPr lang="en-GB" sz="3200" dirty="0">
                <a:latin typeface="SassoonPrimaryInfant" pitchFamily="2" charset="0"/>
              </a:rPr>
              <a:t>Use the school website for support if you are unsure of correct pronunciation.</a:t>
            </a:r>
          </a:p>
          <a:p>
            <a:pPr marL="285750" indent="-285750">
              <a:buFont typeface="Arial" panose="020B0604020202020204" pitchFamily="34" charset="0"/>
              <a:buChar char="•"/>
            </a:pPr>
            <a:endParaRPr lang="en-GB" sz="2400" dirty="0">
              <a:latin typeface="SassoonPrimaryInfant" pitchFamily="2" charset="0"/>
            </a:endParaRPr>
          </a:p>
          <a:p>
            <a:pPr marL="285750" indent="-285750">
              <a:buFont typeface="Arial" panose="020B0604020202020204" pitchFamily="34" charset="0"/>
              <a:buChar char="•"/>
            </a:pPr>
            <a:endParaRPr lang="en-GB" dirty="0"/>
          </a:p>
        </p:txBody>
      </p:sp>
    </p:spTree>
    <p:extLst>
      <p:ext uri="{BB962C8B-B14F-4D97-AF65-F5344CB8AC3E}">
        <p14:creationId xmlns:p14="http://schemas.microsoft.com/office/powerpoint/2010/main" val="32120702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9C8E648-8172-AB40-B81D-9FF60B2203F3}"/>
              </a:ext>
            </a:extLst>
          </p:cNvPr>
          <p:cNvSpPr/>
          <p:nvPr/>
        </p:nvSpPr>
        <p:spPr>
          <a:xfrm>
            <a:off x="179512" y="6497598"/>
            <a:ext cx="1661032" cy="230832"/>
          </a:xfrm>
          <a:prstGeom prst="rect">
            <a:avLst/>
          </a:prstGeom>
        </p:spPr>
        <p:txBody>
          <a:bodyPr wrap="none">
            <a:spAutoFit/>
          </a:bodyPr>
          <a:lstStyle/>
          <a:p>
            <a:r>
              <a:rPr lang="en-US" sz="900" kern="1200" dirty="0">
                <a:solidFill>
                  <a:srgbClr val="191C51"/>
                </a:solidFill>
                <a:effectLst/>
                <a:latin typeface="+mn-lt"/>
                <a:ea typeface="+mn-ea"/>
                <a:cs typeface="+mn-cs"/>
              </a:rPr>
              <a:t>© Oxford University Press 2021</a:t>
            </a:r>
          </a:p>
        </p:txBody>
      </p:sp>
      <p:pic>
        <p:nvPicPr>
          <p:cNvPr id="3" name="Picture 2" descr="Shape, rectangle&#10;&#10;Description automatically generated">
            <a:extLst>
              <a:ext uri="{FF2B5EF4-FFF2-40B4-BE49-F238E27FC236}">
                <a16:creationId xmlns:a16="http://schemas.microsoft.com/office/drawing/2014/main" id="{43628CF2-9A3F-694F-88BB-053FF2512A7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3041" t="15539" r="20757" b="14863"/>
          <a:stretch/>
        </p:blipFill>
        <p:spPr>
          <a:xfrm>
            <a:off x="143508" y="129570"/>
            <a:ext cx="8856984" cy="6368028"/>
          </a:xfrm>
          <a:prstGeom prst="rect">
            <a:avLst/>
          </a:prstGeom>
        </p:spPr>
      </p:pic>
      <p:sp>
        <p:nvSpPr>
          <p:cNvPr id="8" name="Text Placeholder 2">
            <a:extLst>
              <a:ext uri="{FF2B5EF4-FFF2-40B4-BE49-F238E27FC236}">
                <a16:creationId xmlns:a16="http://schemas.microsoft.com/office/drawing/2014/main" id="{FF6941AD-E73E-4944-8ECC-FDDB66FD70B9}"/>
              </a:ext>
            </a:extLst>
          </p:cNvPr>
          <p:cNvSpPr txBox="1">
            <a:spLocks/>
          </p:cNvSpPr>
          <p:nvPr/>
        </p:nvSpPr>
        <p:spPr>
          <a:xfrm>
            <a:off x="544672" y="908720"/>
            <a:ext cx="8208912" cy="4082460"/>
          </a:xfrm>
          <a:prstGeom prst="rect">
            <a:avLst/>
          </a:prstGeom>
        </p:spPr>
        <p:txBody>
          <a:bodyPr lIns="0" tIns="0" rIns="0" bIns="0">
            <a:noAutofit/>
          </a:bodyPr>
          <a:lstStyle>
            <a:lvl1pPr marL="228600" marR="0" indent="-228600" algn="l" defTabSz="914400" rtl="0" eaLnBrk="1" fontAlgn="auto" latinLnBrk="0" hangingPunct="1">
              <a:lnSpc>
                <a:spcPct val="90000"/>
              </a:lnSpc>
              <a:spcBef>
                <a:spcPts val="1000"/>
              </a:spcBef>
              <a:spcAft>
                <a:spcPts val="0"/>
              </a:spcAft>
              <a:buClrTx/>
              <a:buSzTx/>
              <a:buFont typeface="Arial"/>
              <a:buChar char="•"/>
              <a:tabLst/>
              <a:defRPr sz="2800" b="0" kern="1200" baseline="0">
                <a:solidFill>
                  <a:srgbClr val="002060"/>
                </a:solidFill>
                <a:effectLst>
                  <a:outerShdw blurRad="50800" dist="50800" dir="5400000" sx="1000" sy="1000" algn="ctr" rotWithShape="0">
                    <a:srgbClr val="000000">
                      <a:alpha val="43137"/>
                    </a:srgbClr>
                  </a:outerShdw>
                </a:effectLst>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lvl="0" indent="0">
              <a:buNone/>
            </a:pPr>
            <a:r>
              <a:rPr lang="en-GB" sz="3500" b="1" dirty="0">
                <a:solidFill>
                  <a:srgbClr val="82368C"/>
                </a:solidFill>
                <a:effectLst/>
              </a:rPr>
              <a:t>What are we going to cover? </a:t>
            </a:r>
            <a:endParaRPr lang="en-GB" sz="1600" dirty="0">
              <a:solidFill>
                <a:srgbClr val="3E3F3E"/>
              </a:solidFill>
            </a:endParaRPr>
          </a:p>
        </p:txBody>
      </p:sp>
      <p:pic>
        <p:nvPicPr>
          <p:cNvPr id="5" name="Picture 4" descr="A picture containing icon&#10;&#10;Description automatically generated">
            <a:extLst>
              <a:ext uri="{FF2B5EF4-FFF2-40B4-BE49-F238E27FC236}">
                <a16:creationId xmlns:a16="http://schemas.microsoft.com/office/drawing/2014/main" id="{ADC96475-AFFB-7F40-8C63-52BCA2F3155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6340" y="5291199"/>
            <a:ext cx="1207375" cy="1004962"/>
          </a:xfrm>
          <a:prstGeom prst="rect">
            <a:avLst/>
          </a:prstGeom>
        </p:spPr>
      </p:pic>
      <p:pic>
        <p:nvPicPr>
          <p:cNvPr id="4" name="Picture 3">
            <a:extLst>
              <a:ext uri="{FF2B5EF4-FFF2-40B4-BE49-F238E27FC236}">
                <a16:creationId xmlns:a16="http://schemas.microsoft.com/office/drawing/2014/main" id="{E9AB22EE-A104-4140-828B-B0A781FB568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7106074" y="4841317"/>
            <a:ext cx="1800244" cy="1538845"/>
          </a:xfrm>
          <a:prstGeom prst="rect">
            <a:avLst/>
          </a:prstGeom>
        </p:spPr>
      </p:pic>
      <p:sp>
        <p:nvSpPr>
          <p:cNvPr id="7" name="Rectangle 6">
            <a:extLst>
              <a:ext uri="{FF2B5EF4-FFF2-40B4-BE49-F238E27FC236}">
                <a16:creationId xmlns:a16="http://schemas.microsoft.com/office/drawing/2014/main" id="{62BEE2E2-F170-4E43-BFD6-0D9397107AD3}"/>
              </a:ext>
            </a:extLst>
          </p:cNvPr>
          <p:cNvSpPr/>
          <p:nvPr/>
        </p:nvSpPr>
        <p:spPr>
          <a:xfrm>
            <a:off x="755576" y="1747361"/>
            <a:ext cx="6006058" cy="3046988"/>
          </a:xfrm>
          <a:prstGeom prst="rect">
            <a:avLst/>
          </a:prstGeom>
        </p:spPr>
        <p:txBody>
          <a:bodyPr wrap="square" lIns="91440" tIns="45720" rIns="91440" bIns="45720" anchor="t">
            <a:spAutoFit/>
          </a:bodyPr>
          <a:lstStyle/>
          <a:p>
            <a:pPr marL="342900" indent="-342900">
              <a:buFont typeface="Arial" panose="020B0604020202020204" pitchFamily="34" charset="0"/>
              <a:buChar char="•"/>
            </a:pPr>
            <a:r>
              <a:rPr lang="en-GB" sz="2400" dirty="0">
                <a:cs typeface="Calibri"/>
              </a:rPr>
              <a:t>What is Phonics? </a:t>
            </a:r>
            <a:endParaRPr lang="en-GB" sz="2400" dirty="0"/>
          </a:p>
          <a:p>
            <a:pPr marL="342900" indent="-342900">
              <a:buFont typeface="Arial" panose="020B0604020202020204" pitchFamily="34" charset="0"/>
              <a:buChar char="•"/>
            </a:pPr>
            <a:r>
              <a:rPr lang="en-GB" sz="2400" dirty="0"/>
              <a:t>What is Essential Letters and Sounds?</a:t>
            </a:r>
            <a:endParaRPr lang="en-GB" dirty="0"/>
          </a:p>
          <a:p>
            <a:pPr marL="342900" indent="-342900">
              <a:buFont typeface="Arial" panose="020B0604020202020204" pitchFamily="34" charset="0"/>
              <a:buChar char="•"/>
            </a:pPr>
            <a:r>
              <a:rPr lang="en-GB" sz="2400" dirty="0"/>
              <a:t>How we teach phonics</a:t>
            </a:r>
          </a:p>
          <a:p>
            <a:pPr marL="342900" indent="-342900">
              <a:buFont typeface="Arial" panose="020B0604020202020204" pitchFamily="34" charset="0"/>
              <a:buChar char="•"/>
            </a:pPr>
            <a:r>
              <a:rPr lang="en-GB" sz="2400" dirty="0"/>
              <a:t>Getting children ready to read</a:t>
            </a:r>
          </a:p>
          <a:p>
            <a:pPr marL="342900" indent="-342900">
              <a:buFont typeface="Arial" panose="020B0604020202020204" pitchFamily="34" charset="0"/>
              <a:buChar char="•"/>
            </a:pPr>
            <a:r>
              <a:rPr lang="en-GB" sz="2400" dirty="0"/>
              <a:t>Supporting your child with reading at home</a:t>
            </a:r>
          </a:p>
          <a:p>
            <a:pPr marL="342900" indent="-342900">
              <a:buFont typeface="Arial" panose="020B0604020202020204" pitchFamily="34" charset="0"/>
              <a:buChar char="•"/>
            </a:pPr>
            <a:r>
              <a:rPr lang="en-GB" sz="2400" dirty="0"/>
              <a:t>Pronouncing pure sounds</a:t>
            </a:r>
          </a:p>
          <a:p>
            <a:pPr marL="342900" indent="-342900">
              <a:buFont typeface="Arial" panose="020B0604020202020204" pitchFamily="34" charset="0"/>
              <a:buChar char="•"/>
            </a:pPr>
            <a:r>
              <a:rPr lang="en-GB" sz="2400" dirty="0"/>
              <a:t>Using the letter formations and spelling sequence to support writing at home</a:t>
            </a:r>
            <a:endParaRPr lang="en-US" sz="2400" dirty="0"/>
          </a:p>
        </p:txBody>
      </p:sp>
      <p:pic>
        <p:nvPicPr>
          <p:cNvPr id="2" name="Picture 8" descr="A picture containing logo&#10;&#10;Description automatically generated">
            <a:extLst>
              <a:ext uri="{FF2B5EF4-FFF2-40B4-BE49-F238E27FC236}">
                <a16:creationId xmlns:a16="http://schemas.microsoft.com/office/drawing/2014/main" id="{BDB82CFC-4968-4EC7-A3D7-ECD6524669C5}"/>
              </a:ext>
            </a:extLst>
          </p:cNvPr>
          <p:cNvPicPr>
            <a:picLocks noChangeAspect="1"/>
          </p:cNvPicPr>
          <p:nvPr/>
        </p:nvPicPr>
        <p:blipFill>
          <a:blip r:embed="rId6"/>
          <a:stretch>
            <a:fillRect/>
          </a:stretch>
        </p:blipFill>
        <p:spPr>
          <a:xfrm>
            <a:off x="6933106" y="355531"/>
            <a:ext cx="1724025" cy="581025"/>
          </a:xfrm>
          <a:prstGeom prst="rect">
            <a:avLst/>
          </a:prstGeom>
        </p:spPr>
      </p:pic>
    </p:spTree>
    <p:extLst>
      <p:ext uri="{BB962C8B-B14F-4D97-AF65-F5344CB8AC3E}">
        <p14:creationId xmlns:p14="http://schemas.microsoft.com/office/powerpoint/2010/main" val="30882151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9C8E648-8172-AB40-B81D-9FF60B2203F3}"/>
              </a:ext>
            </a:extLst>
          </p:cNvPr>
          <p:cNvSpPr/>
          <p:nvPr/>
        </p:nvSpPr>
        <p:spPr>
          <a:xfrm>
            <a:off x="179512" y="6497598"/>
            <a:ext cx="1661032" cy="230832"/>
          </a:xfrm>
          <a:prstGeom prst="rect">
            <a:avLst/>
          </a:prstGeom>
        </p:spPr>
        <p:txBody>
          <a:bodyPr wrap="none">
            <a:spAutoFit/>
          </a:bodyPr>
          <a:lstStyle/>
          <a:p>
            <a:r>
              <a:rPr lang="en-US" sz="900" kern="1200" dirty="0">
                <a:solidFill>
                  <a:srgbClr val="191C51"/>
                </a:solidFill>
                <a:effectLst/>
                <a:latin typeface="+mn-lt"/>
                <a:ea typeface="+mn-ea"/>
                <a:cs typeface="+mn-cs"/>
              </a:rPr>
              <a:t>© Oxford University Press 2021</a:t>
            </a:r>
          </a:p>
        </p:txBody>
      </p:sp>
      <p:pic>
        <p:nvPicPr>
          <p:cNvPr id="3" name="Picture 2" descr="Shape, rectangle&#10;&#10;Description automatically generated">
            <a:extLst>
              <a:ext uri="{FF2B5EF4-FFF2-40B4-BE49-F238E27FC236}">
                <a16:creationId xmlns:a16="http://schemas.microsoft.com/office/drawing/2014/main" id="{43628CF2-9A3F-694F-88BB-053FF2512A7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3041" t="15539" r="20757" b="14863"/>
          <a:stretch/>
        </p:blipFill>
        <p:spPr>
          <a:xfrm>
            <a:off x="143508" y="129570"/>
            <a:ext cx="8856984" cy="6368028"/>
          </a:xfrm>
          <a:prstGeom prst="rect">
            <a:avLst/>
          </a:prstGeom>
        </p:spPr>
      </p:pic>
      <p:sp>
        <p:nvSpPr>
          <p:cNvPr id="8" name="Text Placeholder 2">
            <a:extLst>
              <a:ext uri="{FF2B5EF4-FFF2-40B4-BE49-F238E27FC236}">
                <a16:creationId xmlns:a16="http://schemas.microsoft.com/office/drawing/2014/main" id="{FF6941AD-E73E-4944-8ECC-FDDB66FD70B9}"/>
              </a:ext>
            </a:extLst>
          </p:cNvPr>
          <p:cNvSpPr txBox="1">
            <a:spLocks/>
          </p:cNvSpPr>
          <p:nvPr/>
        </p:nvSpPr>
        <p:spPr>
          <a:xfrm>
            <a:off x="544672" y="908720"/>
            <a:ext cx="8208912" cy="4082460"/>
          </a:xfrm>
          <a:prstGeom prst="rect">
            <a:avLst/>
          </a:prstGeom>
        </p:spPr>
        <p:txBody>
          <a:bodyPr lIns="0" tIns="0" rIns="0" bIns="0" anchor="t">
            <a:noAutofit/>
          </a:bodyPr>
          <a:lstStyle>
            <a:lvl1pPr marL="228600" marR="0" indent="-228600" algn="l" defTabSz="914400" rtl="0" eaLnBrk="1" fontAlgn="auto" latinLnBrk="0" hangingPunct="1">
              <a:lnSpc>
                <a:spcPct val="90000"/>
              </a:lnSpc>
              <a:spcBef>
                <a:spcPts val="1000"/>
              </a:spcBef>
              <a:spcAft>
                <a:spcPts val="0"/>
              </a:spcAft>
              <a:buClrTx/>
              <a:buSzTx/>
              <a:buFont typeface="Arial"/>
              <a:buChar char="•"/>
              <a:tabLst/>
              <a:defRPr sz="2800" b="0" kern="1200" baseline="0">
                <a:solidFill>
                  <a:srgbClr val="002060"/>
                </a:solidFill>
                <a:effectLst>
                  <a:outerShdw blurRad="50800" dist="50800" dir="5400000" sx="1000" sy="1000" algn="ctr" rotWithShape="0">
                    <a:srgbClr val="000000">
                      <a:alpha val="43137"/>
                    </a:srgbClr>
                  </a:outerShdw>
                </a:effectLst>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GB" sz="3500" b="1">
                <a:solidFill>
                  <a:srgbClr val="82368C"/>
                </a:solidFill>
                <a:effectLst/>
              </a:rPr>
              <a:t>What is Phonics?  </a:t>
            </a:r>
            <a:endParaRPr lang="en-GB" sz="1600" dirty="0">
              <a:solidFill>
                <a:srgbClr val="3E3F3E"/>
              </a:solidFill>
            </a:endParaRPr>
          </a:p>
        </p:txBody>
      </p:sp>
      <p:pic>
        <p:nvPicPr>
          <p:cNvPr id="5" name="Picture 4" descr="A picture containing icon&#10;&#10;Description automatically generated">
            <a:extLst>
              <a:ext uri="{FF2B5EF4-FFF2-40B4-BE49-F238E27FC236}">
                <a16:creationId xmlns:a16="http://schemas.microsoft.com/office/drawing/2014/main" id="{ADC96475-AFFB-7F40-8C63-52BCA2F3155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6340" y="5291199"/>
            <a:ext cx="1207375" cy="1004962"/>
          </a:xfrm>
          <a:prstGeom prst="rect">
            <a:avLst/>
          </a:prstGeom>
        </p:spPr>
      </p:pic>
      <p:pic>
        <p:nvPicPr>
          <p:cNvPr id="4" name="Picture 3">
            <a:extLst>
              <a:ext uri="{FF2B5EF4-FFF2-40B4-BE49-F238E27FC236}">
                <a16:creationId xmlns:a16="http://schemas.microsoft.com/office/drawing/2014/main" id="{E9AB22EE-A104-4140-828B-B0A781FB568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7106074" y="4841317"/>
            <a:ext cx="1800244" cy="1538845"/>
          </a:xfrm>
          <a:prstGeom prst="rect">
            <a:avLst/>
          </a:prstGeom>
        </p:spPr>
      </p:pic>
      <p:sp>
        <p:nvSpPr>
          <p:cNvPr id="7" name="Rectangle 6">
            <a:extLst>
              <a:ext uri="{FF2B5EF4-FFF2-40B4-BE49-F238E27FC236}">
                <a16:creationId xmlns:a16="http://schemas.microsoft.com/office/drawing/2014/main" id="{62BEE2E2-F170-4E43-BFD6-0D9397107AD3}"/>
              </a:ext>
            </a:extLst>
          </p:cNvPr>
          <p:cNvSpPr/>
          <p:nvPr/>
        </p:nvSpPr>
        <p:spPr>
          <a:xfrm>
            <a:off x="752542" y="1592892"/>
            <a:ext cx="7638915" cy="3046988"/>
          </a:xfrm>
          <a:prstGeom prst="rect">
            <a:avLst/>
          </a:prstGeom>
        </p:spPr>
        <p:txBody>
          <a:bodyPr wrap="square" lIns="91440" tIns="45720" rIns="91440" bIns="45720" anchor="t">
            <a:spAutoFit/>
          </a:bodyPr>
          <a:lstStyle/>
          <a:p>
            <a:r>
              <a:rPr lang="en-GB" sz="2400" dirty="0">
                <a:cs typeface="Calibri"/>
              </a:rPr>
              <a:t>A method of teaching beginners to read and pronounce words by learning to associate letters or letter groups with the sounds they represent. </a:t>
            </a:r>
          </a:p>
          <a:p>
            <a:endParaRPr lang="en-GB" sz="2400" dirty="0">
              <a:cs typeface="Calibri"/>
            </a:endParaRPr>
          </a:p>
          <a:p>
            <a:r>
              <a:rPr lang="en-GB" sz="2400" dirty="0">
                <a:cs typeface="Calibri"/>
              </a:rPr>
              <a:t>There are 44 main sounds in the English Language. Each sound is represented by a grapheme (the written representation of a sound). </a:t>
            </a:r>
          </a:p>
          <a:p>
            <a:endParaRPr lang="en-GB" sz="2400" dirty="0">
              <a:cs typeface="Calibri"/>
            </a:endParaRPr>
          </a:p>
        </p:txBody>
      </p:sp>
      <p:pic>
        <p:nvPicPr>
          <p:cNvPr id="2" name="Picture 8" descr="A picture containing logo&#10;&#10;Description automatically generated">
            <a:extLst>
              <a:ext uri="{FF2B5EF4-FFF2-40B4-BE49-F238E27FC236}">
                <a16:creationId xmlns:a16="http://schemas.microsoft.com/office/drawing/2014/main" id="{BDB82CFC-4968-4EC7-A3D7-ECD6524669C5}"/>
              </a:ext>
            </a:extLst>
          </p:cNvPr>
          <p:cNvPicPr>
            <a:picLocks noChangeAspect="1"/>
          </p:cNvPicPr>
          <p:nvPr/>
        </p:nvPicPr>
        <p:blipFill>
          <a:blip r:embed="rId6"/>
          <a:stretch>
            <a:fillRect/>
          </a:stretch>
        </p:blipFill>
        <p:spPr>
          <a:xfrm>
            <a:off x="6933106" y="355531"/>
            <a:ext cx="1724025" cy="581025"/>
          </a:xfrm>
          <a:prstGeom prst="rect">
            <a:avLst/>
          </a:prstGeom>
        </p:spPr>
      </p:pic>
    </p:spTree>
    <p:extLst>
      <p:ext uri="{BB962C8B-B14F-4D97-AF65-F5344CB8AC3E}">
        <p14:creationId xmlns:p14="http://schemas.microsoft.com/office/powerpoint/2010/main" val="4834059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9C8E648-8172-AB40-B81D-9FF60B2203F3}"/>
              </a:ext>
            </a:extLst>
          </p:cNvPr>
          <p:cNvSpPr/>
          <p:nvPr/>
        </p:nvSpPr>
        <p:spPr>
          <a:xfrm>
            <a:off x="179512" y="6497598"/>
            <a:ext cx="1661032" cy="230832"/>
          </a:xfrm>
          <a:prstGeom prst="rect">
            <a:avLst/>
          </a:prstGeom>
        </p:spPr>
        <p:txBody>
          <a:bodyPr wrap="none">
            <a:spAutoFit/>
          </a:bodyPr>
          <a:lstStyle/>
          <a:p>
            <a:r>
              <a:rPr lang="en-US" sz="900" kern="1200" dirty="0">
                <a:solidFill>
                  <a:srgbClr val="191C51"/>
                </a:solidFill>
                <a:effectLst/>
                <a:latin typeface="+mn-lt"/>
                <a:ea typeface="+mn-ea"/>
                <a:cs typeface="+mn-cs"/>
              </a:rPr>
              <a:t>© Oxford University Press 2021</a:t>
            </a:r>
          </a:p>
        </p:txBody>
      </p:sp>
      <p:pic>
        <p:nvPicPr>
          <p:cNvPr id="3" name="Picture 2" descr="Shape, rectangle&#10;&#10;Description automatically generated">
            <a:extLst>
              <a:ext uri="{FF2B5EF4-FFF2-40B4-BE49-F238E27FC236}">
                <a16:creationId xmlns:a16="http://schemas.microsoft.com/office/drawing/2014/main" id="{43628CF2-9A3F-694F-88BB-053FF2512A7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3041" t="15539" r="20757" b="14863"/>
          <a:stretch/>
        </p:blipFill>
        <p:spPr>
          <a:xfrm>
            <a:off x="143508" y="129570"/>
            <a:ext cx="8856984" cy="6368028"/>
          </a:xfrm>
          <a:prstGeom prst="rect">
            <a:avLst/>
          </a:prstGeom>
        </p:spPr>
      </p:pic>
      <p:sp>
        <p:nvSpPr>
          <p:cNvPr id="8" name="Text Placeholder 2">
            <a:extLst>
              <a:ext uri="{FF2B5EF4-FFF2-40B4-BE49-F238E27FC236}">
                <a16:creationId xmlns:a16="http://schemas.microsoft.com/office/drawing/2014/main" id="{FF6941AD-E73E-4944-8ECC-FDDB66FD70B9}"/>
              </a:ext>
            </a:extLst>
          </p:cNvPr>
          <p:cNvSpPr txBox="1">
            <a:spLocks/>
          </p:cNvSpPr>
          <p:nvPr/>
        </p:nvSpPr>
        <p:spPr>
          <a:xfrm>
            <a:off x="544672" y="582149"/>
            <a:ext cx="8208912" cy="4082460"/>
          </a:xfrm>
          <a:prstGeom prst="rect">
            <a:avLst/>
          </a:prstGeom>
        </p:spPr>
        <p:txBody>
          <a:bodyPr lIns="0" tIns="0" rIns="0" bIns="0" anchor="t">
            <a:noAutofit/>
          </a:bodyPr>
          <a:lstStyle>
            <a:lvl1pPr marL="228600" marR="0" indent="-228600" algn="l" defTabSz="914400" rtl="0" eaLnBrk="1" fontAlgn="auto" latinLnBrk="0" hangingPunct="1">
              <a:lnSpc>
                <a:spcPct val="90000"/>
              </a:lnSpc>
              <a:spcBef>
                <a:spcPts val="1000"/>
              </a:spcBef>
              <a:spcAft>
                <a:spcPts val="0"/>
              </a:spcAft>
              <a:buClrTx/>
              <a:buSzTx/>
              <a:buFont typeface="Arial"/>
              <a:buChar char="•"/>
              <a:tabLst/>
              <a:defRPr sz="2800" b="0" kern="1200" baseline="0">
                <a:solidFill>
                  <a:srgbClr val="002060"/>
                </a:solidFill>
                <a:effectLst>
                  <a:outerShdw blurRad="50800" dist="50800" dir="5400000" sx="1000" sy="1000" algn="ctr" rotWithShape="0">
                    <a:srgbClr val="000000">
                      <a:alpha val="43137"/>
                    </a:srgbClr>
                  </a:outerShdw>
                </a:effectLst>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GB" sz="3500" b="1">
                <a:solidFill>
                  <a:srgbClr val="82368C"/>
                </a:solidFill>
                <a:effectLst/>
              </a:rPr>
              <a:t>What is Phonics?  </a:t>
            </a:r>
            <a:endParaRPr lang="en-GB" sz="1600" dirty="0">
              <a:solidFill>
                <a:srgbClr val="3E3F3E"/>
              </a:solidFill>
            </a:endParaRPr>
          </a:p>
        </p:txBody>
      </p:sp>
      <p:sp>
        <p:nvSpPr>
          <p:cNvPr id="7" name="Rectangle 6">
            <a:extLst>
              <a:ext uri="{FF2B5EF4-FFF2-40B4-BE49-F238E27FC236}">
                <a16:creationId xmlns:a16="http://schemas.microsoft.com/office/drawing/2014/main" id="{62BEE2E2-F170-4E43-BFD6-0D9397107AD3}"/>
              </a:ext>
            </a:extLst>
          </p:cNvPr>
          <p:cNvSpPr/>
          <p:nvPr/>
        </p:nvSpPr>
        <p:spPr>
          <a:xfrm>
            <a:off x="416883" y="1389135"/>
            <a:ext cx="8464489" cy="5170646"/>
          </a:xfrm>
          <a:prstGeom prst="rect">
            <a:avLst/>
          </a:prstGeom>
        </p:spPr>
        <p:txBody>
          <a:bodyPr wrap="square" lIns="91440" tIns="45720" rIns="91440" bIns="45720" anchor="t">
            <a:spAutoFit/>
          </a:bodyPr>
          <a:lstStyle/>
          <a:p>
            <a:r>
              <a:rPr lang="en-GB" sz="2400" b="1" dirty="0">
                <a:cs typeface="Calibri"/>
              </a:rPr>
              <a:t>Phoneme</a:t>
            </a:r>
            <a:r>
              <a:rPr lang="en-GB" sz="2400" dirty="0">
                <a:cs typeface="Calibri"/>
              </a:rPr>
              <a:t>: </a:t>
            </a:r>
            <a:r>
              <a:rPr lang="en-GB" sz="2400" dirty="0">
                <a:ea typeface="+mn-lt"/>
                <a:cs typeface="+mn-lt"/>
              </a:rPr>
              <a:t>the smallest single identifiable sound in a word. </a:t>
            </a:r>
            <a:endParaRPr lang="en-GB" sz="2400" dirty="0">
              <a:cs typeface="Calibri"/>
            </a:endParaRPr>
          </a:p>
          <a:p>
            <a:r>
              <a:rPr lang="en-GB" sz="2400" dirty="0">
                <a:cs typeface="Calibri"/>
              </a:rPr>
              <a:t>For example, in the word 'cat' there are three phonemes c/a/t.</a:t>
            </a:r>
          </a:p>
          <a:p>
            <a:endParaRPr lang="en-GB" dirty="0"/>
          </a:p>
          <a:p>
            <a:r>
              <a:rPr lang="en-GB" sz="2400" b="1" dirty="0">
                <a:cs typeface="Calibri"/>
              </a:rPr>
              <a:t>Grapheme: </a:t>
            </a:r>
            <a:r>
              <a:rPr lang="en-GB" sz="2400" dirty="0">
                <a:cs typeface="Calibri"/>
              </a:rPr>
              <a:t>the written representation of a sound. </a:t>
            </a:r>
          </a:p>
          <a:p>
            <a:endParaRPr lang="en-GB" sz="2400" dirty="0">
              <a:cs typeface="Calibri"/>
            </a:endParaRPr>
          </a:p>
          <a:p>
            <a:r>
              <a:rPr lang="en-GB" sz="2400" b="1" dirty="0">
                <a:cs typeface="Calibri"/>
              </a:rPr>
              <a:t>Digraph:</a:t>
            </a:r>
            <a:r>
              <a:rPr lang="en-GB" sz="2400" dirty="0">
                <a:cs typeface="Calibri"/>
              </a:rPr>
              <a:t> two letters making one sound. For example, /sh/ in the word '</a:t>
            </a:r>
            <a:r>
              <a:rPr lang="en-GB" sz="2400" b="1" dirty="0">
                <a:solidFill>
                  <a:srgbClr val="82368C"/>
                </a:solidFill>
                <a:cs typeface="Calibri"/>
              </a:rPr>
              <a:t>sh</a:t>
            </a:r>
            <a:r>
              <a:rPr lang="en-GB" sz="2400" dirty="0">
                <a:cs typeface="Calibri"/>
              </a:rPr>
              <a:t>op'. </a:t>
            </a:r>
          </a:p>
          <a:p>
            <a:endParaRPr lang="en-GB" sz="2400" dirty="0">
              <a:cs typeface="Calibri"/>
            </a:endParaRPr>
          </a:p>
          <a:p>
            <a:r>
              <a:rPr lang="en-GB" sz="2400" b="1" dirty="0">
                <a:cs typeface="Calibri"/>
              </a:rPr>
              <a:t>Trigraph:</a:t>
            </a:r>
            <a:r>
              <a:rPr lang="en-GB" sz="2400" dirty="0">
                <a:cs typeface="Calibri"/>
              </a:rPr>
              <a:t> three letters making one sound. For example, /igh/ in the word 'n</a:t>
            </a:r>
            <a:r>
              <a:rPr lang="en-GB" sz="2400" b="1" dirty="0">
                <a:solidFill>
                  <a:srgbClr val="82368C"/>
                </a:solidFill>
                <a:cs typeface="Calibri"/>
              </a:rPr>
              <a:t>igh</a:t>
            </a:r>
            <a:r>
              <a:rPr lang="en-GB" sz="2400" dirty="0">
                <a:cs typeface="Calibri"/>
              </a:rPr>
              <a:t>t'. </a:t>
            </a:r>
          </a:p>
          <a:p>
            <a:endParaRPr lang="en-GB" sz="2400" dirty="0">
              <a:cs typeface="Calibri"/>
            </a:endParaRPr>
          </a:p>
          <a:p>
            <a:r>
              <a:rPr lang="en-GB" sz="2400" b="1" dirty="0">
                <a:cs typeface="Calibri"/>
              </a:rPr>
              <a:t>Split digraph</a:t>
            </a:r>
            <a:r>
              <a:rPr lang="en-GB" sz="2400" dirty="0">
                <a:cs typeface="Calibri"/>
              </a:rPr>
              <a:t>: two vowel letters split but are split by one or more consonants. For example, /a-e/ in the word 'c</a:t>
            </a:r>
            <a:r>
              <a:rPr lang="en-GB" sz="2400" b="1" dirty="0">
                <a:solidFill>
                  <a:srgbClr val="82368C"/>
                </a:solidFill>
                <a:cs typeface="Calibri"/>
              </a:rPr>
              <a:t>a</a:t>
            </a:r>
            <a:r>
              <a:rPr lang="en-GB" sz="2400" dirty="0">
                <a:cs typeface="Calibri"/>
              </a:rPr>
              <a:t>k</a:t>
            </a:r>
            <a:r>
              <a:rPr lang="en-GB" sz="2400" b="1" dirty="0">
                <a:solidFill>
                  <a:srgbClr val="82368C"/>
                </a:solidFill>
                <a:cs typeface="Calibri"/>
              </a:rPr>
              <a:t>e</a:t>
            </a:r>
            <a:r>
              <a:rPr lang="en-GB" sz="2400" dirty="0">
                <a:cs typeface="Calibri"/>
              </a:rPr>
              <a:t>'. </a:t>
            </a:r>
          </a:p>
          <a:p>
            <a:endParaRPr lang="en-GB" sz="2400" dirty="0">
              <a:cs typeface="Calibri"/>
            </a:endParaRPr>
          </a:p>
        </p:txBody>
      </p:sp>
      <p:pic>
        <p:nvPicPr>
          <p:cNvPr id="2" name="Picture 8" descr="A picture containing logo&#10;&#10;Description automatically generated">
            <a:extLst>
              <a:ext uri="{FF2B5EF4-FFF2-40B4-BE49-F238E27FC236}">
                <a16:creationId xmlns:a16="http://schemas.microsoft.com/office/drawing/2014/main" id="{BDB82CFC-4968-4EC7-A3D7-ECD6524669C5}"/>
              </a:ext>
            </a:extLst>
          </p:cNvPr>
          <p:cNvPicPr>
            <a:picLocks noChangeAspect="1"/>
          </p:cNvPicPr>
          <p:nvPr/>
        </p:nvPicPr>
        <p:blipFill>
          <a:blip r:embed="rId4"/>
          <a:stretch>
            <a:fillRect/>
          </a:stretch>
        </p:blipFill>
        <p:spPr>
          <a:xfrm>
            <a:off x="6933106" y="355531"/>
            <a:ext cx="1724025" cy="581025"/>
          </a:xfrm>
          <a:prstGeom prst="rect">
            <a:avLst/>
          </a:prstGeom>
        </p:spPr>
      </p:pic>
    </p:spTree>
    <p:extLst>
      <p:ext uri="{BB962C8B-B14F-4D97-AF65-F5344CB8AC3E}">
        <p14:creationId xmlns:p14="http://schemas.microsoft.com/office/powerpoint/2010/main" val="19193477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9C8E648-8172-AB40-B81D-9FF60B2203F3}"/>
              </a:ext>
            </a:extLst>
          </p:cNvPr>
          <p:cNvSpPr/>
          <p:nvPr/>
        </p:nvSpPr>
        <p:spPr>
          <a:xfrm>
            <a:off x="179512" y="6497598"/>
            <a:ext cx="1661032" cy="230832"/>
          </a:xfrm>
          <a:prstGeom prst="rect">
            <a:avLst/>
          </a:prstGeom>
        </p:spPr>
        <p:txBody>
          <a:bodyPr wrap="none">
            <a:spAutoFit/>
          </a:bodyPr>
          <a:lstStyle/>
          <a:p>
            <a:r>
              <a:rPr lang="en-US" sz="900" kern="1200" dirty="0">
                <a:solidFill>
                  <a:srgbClr val="191C51"/>
                </a:solidFill>
                <a:effectLst/>
                <a:latin typeface="+mn-lt"/>
                <a:ea typeface="+mn-ea"/>
                <a:cs typeface="+mn-cs"/>
              </a:rPr>
              <a:t>© Oxford University Press 2021</a:t>
            </a:r>
          </a:p>
        </p:txBody>
      </p:sp>
      <p:pic>
        <p:nvPicPr>
          <p:cNvPr id="3" name="Picture 2" descr="Shape, rectangle&#10;&#10;Description automatically generated">
            <a:extLst>
              <a:ext uri="{FF2B5EF4-FFF2-40B4-BE49-F238E27FC236}">
                <a16:creationId xmlns:a16="http://schemas.microsoft.com/office/drawing/2014/main" id="{43628CF2-9A3F-694F-88BB-053FF2512A7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3041" t="15539" r="20757" b="14863"/>
          <a:stretch/>
        </p:blipFill>
        <p:spPr>
          <a:xfrm>
            <a:off x="143508" y="129570"/>
            <a:ext cx="8856984" cy="6368028"/>
          </a:xfrm>
          <a:prstGeom prst="rect">
            <a:avLst/>
          </a:prstGeom>
        </p:spPr>
      </p:pic>
      <p:sp>
        <p:nvSpPr>
          <p:cNvPr id="8" name="Text Placeholder 2">
            <a:extLst>
              <a:ext uri="{FF2B5EF4-FFF2-40B4-BE49-F238E27FC236}">
                <a16:creationId xmlns:a16="http://schemas.microsoft.com/office/drawing/2014/main" id="{FF6941AD-E73E-4944-8ECC-FDDB66FD70B9}"/>
              </a:ext>
            </a:extLst>
          </p:cNvPr>
          <p:cNvSpPr txBox="1">
            <a:spLocks/>
          </p:cNvSpPr>
          <p:nvPr/>
        </p:nvSpPr>
        <p:spPr>
          <a:xfrm>
            <a:off x="544672" y="908720"/>
            <a:ext cx="8208912" cy="4082460"/>
          </a:xfrm>
          <a:prstGeom prst="rect">
            <a:avLst/>
          </a:prstGeom>
        </p:spPr>
        <p:txBody>
          <a:bodyPr lIns="0" tIns="0" rIns="0" bIns="0">
            <a:noAutofit/>
          </a:bodyPr>
          <a:lstStyle>
            <a:lvl1pPr marL="228600" marR="0" indent="-228600" algn="l" defTabSz="914400" rtl="0" eaLnBrk="1" fontAlgn="auto" latinLnBrk="0" hangingPunct="1">
              <a:lnSpc>
                <a:spcPct val="90000"/>
              </a:lnSpc>
              <a:spcBef>
                <a:spcPts val="1000"/>
              </a:spcBef>
              <a:spcAft>
                <a:spcPts val="0"/>
              </a:spcAft>
              <a:buClrTx/>
              <a:buSzTx/>
              <a:buFont typeface="Arial"/>
              <a:buChar char="•"/>
              <a:tabLst/>
              <a:defRPr sz="2800" b="0" kern="1200" baseline="0">
                <a:solidFill>
                  <a:srgbClr val="002060"/>
                </a:solidFill>
                <a:effectLst>
                  <a:outerShdw blurRad="50800" dist="50800" dir="5400000" sx="1000" sy="1000" algn="ctr" rotWithShape="0">
                    <a:srgbClr val="000000">
                      <a:alpha val="43137"/>
                    </a:srgbClr>
                  </a:outerShdw>
                </a:effectLst>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lvl="0" indent="0">
              <a:buNone/>
            </a:pPr>
            <a:r>
              <a:rPr lang="en-GB" sz="3500" b="1" dirty="0">
                <a:solidFill>
                  <a:srgbClr val="82368C"/>
                </a:solidFill>
                <a:effectLst/>
              </a:rPr>
              <a:t>What is ELS? </a:t>
            </a:r>
            <a:endParaRPr lang="en-GB" sz="1600" dirty="0">
              <a:solidFill>
                <a:srgbClr val="3E3F3E"/>
              </a:solidFill>
            </a:endParaRPr>
          </a:p>
        </p:txBody>
      </p:sp>
      <p:pic>
        <p:nvPicPr>
          <p:cNvPr id="5" name="Picture 4" descr="A picture containing icon&#10;&#10;Description automatically generated">
            <a:extLst>
              <a:ext uri="{FF2B5EF4-FFF2-40B4-BE49-F238E27FC236}">
                <a16:creationId xmlns:a16="http://schemas.microsoft.com/office/drawing/2014/main" id="{ADC96475-AFFB-7F40-8C63-52BCA2F3155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6340" y="5291199"/>
            <a:ext cx="1207375" cy="1004962"/>
          </a:xfrm>
          <a:prstGeom prst="rect">
            <a:avLst/>
          </a:prstGeom>
        </p:spPr>
      </p:pic>
      <p:pic>
        <p:nvPicPr>
          <p:cNvPr id="4" name="Picture 3">
            <a:extLst>
              <a:ext uri="{FF2B5EF4-FFF2-40B4-BE49-F238E27FC236}">
                <a16:creationId xmlns:a16="http://schemas.microsoft.com/office/drawing/2014/main" id="{E9AB22EE-A104-4140-828B-B0A781FB568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7106074" y="4841317"/>
            <a:ext cx="1800244" cy="1538845"/>
          </a:xfrm>
          <a:prstGeom prst="rect">
            <a:avLst/>
          </a:prstGeom>
        </p:spPr>
      </p:pic>
      <p:sp>
        <p:nvSpPr>
          <p:cNvPr id="7" name="Rectangle 6">
            <a:extLst>
              <a:ext uri="{FF2B5EF4-FFF2-40B4-BE49-F238E27FC236}">
                <a16:creationId xmlns:a16="http://schemas.microsoft.com/office/drawing/2014/main" id="{62BEE2E2-F170-4E43-BFD6-0D9397107AD3}"/>
              </a:ext>
            </a:extLst>
          </p:cNvPr>
          <p:cNvSpPr/>
          <p:nvPr/>
        </p:nvSpPr>
        <p:spPr>
          <a:xfrm>
            <a:off x="544672" y="1681828"/>
            <a:ext cx="8192988" cy="2954655"/>
          </a:xfrm>
          <a:prstGeom prst="rect">
            <a:avLst/>
          </a:prstGeom>
        </p:spPr>
        <p:txBody>
          <a:bodyPr wrap="square">
            <a:spAutoFit/>
          </a:bodyPr>
          <a:lstStyle/>
          <a:p>
            <a:r>
              <a:rPr lang="en-US" sz="2800" dirty="0"/>
              <a:t>Essential Letters and Sounds (ELS) is our chosen phonics programme</a:t>
            </a:r>
          </a:p>
          <a:p>
            <a:endParaRPr lang="en-US" sz="2800" dirty="0"/>
          </a:p>
          <a:p>
            <a:r>
              <a:rPr lang="en-US" sz="2800" dirty="0"/>
              <a:t>Children will experience the joy of books and language whilst rapidly acquiring the skills they need to become fluent independent readers and writers. </a:t>
            </a:r>
          </a:p>
          <a:p>
            <a:pPr lvl="0"/>
            <a:endParaRPr lang="en-GB" dirty="0">
              <a:solidFill>
                <a:srgbClr val="3E3F3E"/>
              </a:solidFill>
            </a:endParaRPr>
          </a:p>
        </p:txBody>
      </p:sp>
      <p:pic>
        <p:nvPicPr>
          <p:cNvPr id="2" name="Picture 8" descr="A picture containing logo&#10;&#10;Description automatically generated">
            <a:extLst>
              <a:ext uri="{FF2B5EF4-FFF2-40B4-BE49-F238E27FC236}">
                <a16:creationId xmlns:a16="http://schemas.microsoft.com/office/drawing/2014/main" id="{75198651-AAA1-4E81-883A-CFA08CB51621}"/>
              </a:ext>
            </a:extLst>
          </p:cNvPr>
          <p:cNvPicPr>
            <a:picLocks noChangeAspect="1"/>
          </p:cNvPicPr>
          <p:nvPr/>
        </p:nvPicPr>
        <p:blipFill>
          <a:blip r:embed="rId6"/>
          <a:stretch>
            <a:fillRect/>
          </a:stretch>
        </p:blipFill>
        <p:spPr>
          <a:xfrm>
            <a:off x="7032497" y="383928"/>
            <a:ext cx="1724025" cy="581025"/>
          </a:xfrm>
          <a:prstGeom prst="rect">
            <a:avLst/>
          </a:prstGeom>
        </p:spPr>
      </p:pic>
    </p:spTree>
    <p:extLst>
      <p:ext uri="{BB962C8B-B14F-4D97-AF65-F5344CB8AC3E}">
        <p14:creationId xmlns:p14="http://schemas.microsoft.com/office/powerpoint/2010/main" val="38101253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9C8E648-8172-AB40-B81D-9FF60B2203F3}"/>
              </a:ext>
            </a:extLst>
          </p:cNvPr>
          <p:cNvSpPr/>
          <p:nvPr/>
        </p:nvSpPr>
        <p:spPr>
          <a:xfrm>
            <a:off x="179512" y="6497598"/>
            <a:ext cx="1661032" cy="230832"/>
          </a:xfrm>
          <a:prstGeom prst="rect">
            <a:avLst/>
          </a:prstGeom>
        </p:spPr>
        <p:txBody>
          <a:bodyPr wrap="none">
            <a:spAutoFit/>
          </a:bodyPr>
          <a:lstStyle/>
          <a:p>
            <a:r>
              <a:rPr lang="en-US" sz="900" kern="1200" dirty="0">
                <a:solidFill>
                  <a:srgbClr val="191C51"/>
                </a:solidFill>
                <a:effectLst/>
                <a:latin typeface="+mn-lt"/>
                <a:ea typeface="+mn-ea"/>
                <a:cs typeface="+mn-cs"/>
              </a:rPr>
              <a:t>© Oxford University Press 2021</a:t>
            </a:r>
          </a:p>
        </p:txBody>
      </p:sp>
      <p:pic>
        <p:nvPicPr>
          <p:cNvPr id="3" name="Picture 2" descr="Shape, rectangle&#10;&#10;Description automatically generated">
            <a:extLst>
              <a:ext uri="{FF2B5EF4-FFF2-40B4-BE49-F238E27FC236}">
                <a16:creationId xmlns:a16="http://schemas.microsoft.com/office/drawing/2014/main" id="{43628CF2-9A3F-694F-88BB-053FF2512A7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3041" t="15539" r="20757" b="14863"/>
          <a:stretch/>
        </p:blipFill>
        <p:spPr>
          <a:xfrm>
            <a:off x="143508" y="129570"/>
            <a:ext cx="8856984" cy="6368028"/>
          </a:xfrm>
          <a:prstGeom prst="rect">
            <a:avLst/>
          </a:prstGeom>
        </p:spPr>
      </p:pic>
      <p:sp>
        <p:nvSpPr>
          <p:cNvPr id="8" name="Text Placeholder 2">
            <a:extLst>
              <a:ext uri="{FF2B5EF4-FFF2-40B4-BE49-F238E27FC236}">
                <a16:creationId xmlns:a16="http://schemas.microsoft.com/office/drawing/2014/main" id="{FF6941AD-E73E-4944-8ECC-FDDB66FD70B9}"/>
              </a:ext>
            </a:extLst>
          </p:cNvPr>
          <p:cNvSpPr txBox="1">
            <a:spLocks/>
          </p:cNvSpPr>
          <p:nvPr/>
        </p:nvSpPr>
        <p:spPr>
          <a:xfrm>
            <a:off x="544672" y="908720"/>
            <a:ext cx="8208912" cy="4082460"/>
          </a:xfrm>
          <a:prstGeom prst="rect">
            <a:avLst/>
          </a:prstGeom>
        </p:spPr>
        <p:txBody>
          <a:bodyPr lIns="0" tIns="0" rIns="0" bIns="0">
            <a:noAutofit/>
          </a:bodyPr>
          <a:lstStyle>
            <a:lvl1pPr marL="228600" marR="0" indent="-228600" algn="l" defTabSz="914400" rtl="0" eaLnBrk="1" fontAlgn="auto" latinLnBrk="0" hangingPunct="1">
              <a:lnSpc>
                <a:spcPct val="90000"/>
              </a:lnSpc>
              <a:spcBef>
                <a:spcPts val="1000"/>
              </a:spcBef>
              <a:spcAft>
                <a:spcPts val="0"/>
              </a:spcAft>
              <a:buClrTx/>
              <a:buSzTx/>
              <a:buFont typeface="Arial"/>
              <a:buChar char="•"/>
              <a:tabLst/>
              <a:defRPr sz="2800" b="0" kern="1200" baseline="0">
                <a:solidFill>
                  <a:srgbClr val="002060"/>
                </a:solidFill>
                <a:effectLst>
                  <a:outerShdw blurRad="50800" dist="50800" dir="5400000" sx="1000" sy="1000" algn="ctr" rotWithShape="0">
                    <a:srgbClr val="000000">
                      <a:alpha val="43137"/>
                    </a:srgbClr>
                  </a:outerShdw>
                </a:effectLst>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lvl="0" indent="0">
              <a:buNone/>
            </a:pPr>
            <a:r>
              <a:rPr lang="en-GB" sz="3500" b="1" dirty="0">
                <a:solidFill>
                  <a:srgbClr val="82368C"/>
                </a:solidFill>
                <a:effectLst/>
              </a:rPr>
              <a:t>How do we teach phonics? </a:t>
            </a:r>
            <a:endParaRPr lang="en-GB" sz="1600" dirty="0">
              <a:solidFill>
                <a:srgbClr val="3E3F3E"/>
              </a:solidFill>
            </a:endParaRPr>
          </a:p>
        </p:txBody>
      </p:sp>
      <p:pic>
        <p:nvPicPr>
          <p:cNvPr id="5" name="Picture 4" descr="A picture containing icon&#10;&#10;Description automatically generated">
            <a:extLst>
              <a:ext uri="{FF2B5EF4-FFF2-40B4-BE49-F238E27FC236}">
                <a16:creationId xmlns:a16="http://schemas.microsoft.com/office/drawing/2014/main" id="{ADC96475-AFFB-7F40-8C63-52BCA2F3155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6340" y="5291199"/>
            <a:ext cx="1207375" cy="1004962"/>
          </a:xfrm>
          <a:prstGeom prst="rect">
            <a:avLst/>
          </a:prstGeom>
        </p:spPr>
      </p:pic>
      <p:pic>
        <p:nvPicPr>
          <p:cNvPr id="4" name="Picture 3">
            <a:extLst>
              <a:ext uri="{FF2B5EF4-FFF2-40B4-BE49-F238E27FC236}">
                <a16:creationId xmlns:a16="http://schemas.microsoft.com/office/drawing/2014/main" id="{E9AB22EE-A104-4140-828B-B0A781FB568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7106074" y="4841317"/>
            <a:ext cx="1800244" cy="1538845"/>
          </a:xfrm>
          <a:prstGeom prst="rect">
            <a:avLst/>
          </a:prstGeom>
        </p:spPr>
      </p:pic>
      <p:sp>
        <p:nvSpPr>
          <p:cNvPr id="7" name="Rectangle 6">
            <a:extLst>
              <a:ext uri="{FF2B5EF4-FFF2-40B4-BE49-F238E27FC236}">
                <a16:creationId xmlns:a16="http://schemas.microsoft.com/office/drawing/2014/main" id="{62BEE2E2-F170-4E43-BFD6-0D9397107AD3}"/>
              </a:ext>
            </a:extLst>
          </p:cNvPr>
          <p:cNvSpPr/>
          <p:nvPr/>
        </p:nvSpPr>
        <p:spPr>
          <a:xfrm>
            <a:off x="474801" y="1786700"/>
            <a:ext cx="8275800" cy="3293209"/>
          </a:xfrm>
          <a:prstGeom prst="rect">
            <a:avLst/>
          </a:prstGeom>
        </p:spPr>
        <p:txBody>
          <a:bodyPr wrap="square" lIns="91440" tIns="45720" rIns="91440" bIns="45720" anchor="t">
            <a:spAutoFit/>
          </a:bodyPr>
          <a:lstStyle/>
          <a:p>
            <a:pPr marL="457200" indent="-457200">
              <a:buFont typeface="Arial" panose="020B0604020202020204" pitchFamily="34" charset="0"/>
              <a:buChar char="•"/>
            </a:pPr>
            <a:r>
              <a:rPr lang="en-US" sz="2600" dirty="0"/>
              <a:t>We use a simple, consistent approach to  teaching phonics.</a:t>
            </a:r>
          </a:p>
          <a:p>
            <a:pPr marL="457200" indent="-457200">
              <a:buFont typeface="Arial" panose="020B0604020202020204" pitchFamily="34" charset="0"/>
              <a:buChar char="•"/>
            </a:pPr>
            <a:endParaRPr lang="en-US" sz="2600" dirty="0"/>
          </a:p>
          <a:p>
            <a:pPr marL="457200" indent="-457200">
              <a:buFont typeface="Arial" panose="020B0604020202020204" pitchFamily="34" charset="0"/>
              <a:buChar char="•"/>
            </a:pPr>
            <a:r>
              <a:rPr lang="en-US" sz="2600" dirty="0"/>
              <a:t>We have mnemonics and rhymes to support learning and recall</a:t>
            </a:r>
          </a:p>
          <a:p>
            <a:pPr marL="457200" indent="-457200">
              <a:buFont typeface="Arial" panose="020B0604020202020204" pitchFamily="34" charset="0"/>
              <a:buChar char="•"/>
            </a:pPr>
            <a:endParaRPr lang="en-US" sz="2600" dirty="0"/>
          </a:p>
          <a:p>
            <a:pPr marL="457200" indent="-457200">
              <a:buFont typeface="Arial" panose="020B0604020202020204" pitchFamily="34" charset="0"/>
              <a:buChar char="•"/>
            </a:pPr>
            <a:r>
              <a:rPr lang="en-US" sz="2600" dirty="0"/>
              <a:t>We teach phonics every single day from the first days of Reception</a:t>
            </a:r>
          </a:p>
        </p:txBody>
      </p:sp>
      <p:pic>
        <p:nvPicPr>
          <p:cNvPr id="2" name="Picture 8" descr="A picture containing logo&#10;&#10;Description automatically generated">
            <a:extLst>
              <a:ext uri="{FF2B5EF4-FFF2-40B4-BE49-F238E27FC236}">
                <a16:creationId xmlns:a16="http://schemas.microsoft.com/office/drawing/2014/main" id="{FAA1094F-B716-43D4-9689-D49D50592FFF}"/>
              </a:ext>
            </a:extLst>
          </p:cNvPr>
          <p:cNvPicPr>
            <a:picLocks noChangeAspect="1"/>
          </p:cNvPicPr>
          <p:nvPr/>
        </p:nvPicPr>
        <p:blipFill>
          <a:blip r:embed="rId6"/>
          <a:stretch>
            <a:fillRect/>
          </a:stretch>
        </p:blipFill>
        <p:spPr>
          <a:xfrm>
            <a:off x="6947305" y="426525"/>
            <a:ext cx="1724025" cy="581025"/>
          </a:xfrm>
          <a:prstGeom prst="rect">
            <a:avLst/>
          </a:prstGeom>
        </p:spPr>
      </p:pic>
    </p:spTree>
    <p:extLst>
      <p:ext uri="{BB962C8B-B14F-4D97-AF65-F5344CB8AC3E}">
        <p14:creationId xmlns:p14="http://schemas.microsoft.com/office/powerpoint/2010/main" val="2511506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9C8E648-8172-AB40-B81D-9FF60B2203F3}"/>
              </a:ext>
            </a:extLst>
          </p:cNvPr>
          <p:cNvSpPr/>
          <p:nvPr/>
        </p:nvSpPr>
        <p:spPr>
          <a:xfrm>
            <a:off x="179512" y="6497598"/>
            <a:ext cx="1661032" cy="230832"/>
          </a:xfrm>
          <a:prstGeom prst="rect">
            <a:avLst/>
          </a:prstGeom>
        </p:spPr>
        <p:txBody>
          <a:bodyPr wrap="none">
            <a:spAutoFit/>
          </a:bodyPr>
          <a:lstStyle/>
          <a:p>
            <a:r>
              <a:rPr lang="en-US" sz="900" kern="1200" dirty="0">
                <a:solidFill>
                  <a:srgbClr val="191C51"/>
                </a:solidFill>
                <a:effectLst/>
                <a:latin typeface="+mn-lt"/>
                <a:ea typeface="+mn-ea"/>
                <a:cs typeface="+mn-cs"/>
              </a:rPr>
              <a:t>© Oxford University Press 2021</a:t>
            </a:r>
          </a:p>
        </p:txBody>
      </p:sp>
      <p:pic>
        <p:nvPicPr>
          <p:cNvPr id="3" name="Picture 2" descr="Shape, rectangle&#10;&#10;Description automatically generated">
            <a:extLst>
              <a:ext uri="{FF2B5EF4-FFF2-40B4-BE49-F238E27FC236}">
                <a16:creationId xmlns:a16="http://schemas.microsoft.com/office/drawing/2014/main" id="{43628CF2-9A3F-694F-88BB-053FF2512A7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3041" t="15539" r="20757" b="14863"/>
          <a:stretch/>
        </p:blipFill>
        <p:spPr>
          <a:xfrm>
            <a:off x="143508" y="129570"/>
            <a:ext cx="8856984" cy="6368028"/>
          </a:xfrm>
          <a:prstGeom prst="rect">
            <a:avLst/>
          </a:prstGeom>
        </p:spPr>
      </p:pic>
      <p:sp>
        <p:nvSpPr>
          <p:cNvPr id="8" name="Text Placeholder 2">
            <a:extLst>
              <a:ext uri="{FF2B5EF4-FFF2-40B4-BE49-F238E27FC236}">
                <a16:creationId xmlns:a16="http://schemas.microsoft.com/office/drawing/2014/main" id="{FF6941AD-E73E-4944-8ECC-FDDB66FD70B9}"/>
              </a:ext>
            </a:extLst>
          </p:cNvPr>
          <p:cNvSpPr txBox="1">
            <a:spLocks/>
          </p:cNvSpPr>
          <p:nvPr/>
        </p:nvSpPr>
        <p:spPr>
          <a:xfrm>
            <a:off x="544672" y="908720"/>
            <a:ext cx="8208912" cy="4082460"/>
          </a:xfrm>
          <a:prstGeom prst="rect">
            <a:avLst/>
          </a:prstGeom>
        </p:spPr>
        <p:txBody>
          <a:bodyPr lIns="0" tIns="0" rIns="0" bIns="0">
            <a:noAutofit/>
          </a:bodyPr>
          <a:lstStyle>
            <a:lvl1pPr marL="228600" marR="0" indent="-228600" algn="l" defTabSz="914400" rtl="0" eaLnBrk="1" fontAlgn="auto" latinLnBrk="0" hangingPunct="1">
              <a:lnSpc>
                <a:spcPct val="90000"/>
              </a:lnSpc>
              <a:spcBef>
                <a:spcPts val="1000"/>
              </a:spcBef>
              <a:spcAft>
                <a:spcPts val="0"/>
              </a:spcAft>
              <a:buClrTx/>
              <a:buSzTx/>
              <a:buFont typeface="Arial"/>
              <a:buChar char="•"/>
              <a:tabLst/>
              <a:defRPr sz="2800" b="0" kern="1200" baseline="0">
                <a:solidFill>
                  <a:srgbClr val="002060"/>
                </a:solidFill>
                <a:effectLst>
                  <a:outerShdw blurRad="50800" dist="50800" dir="5400000" sx="1000" sy="1000" algn="ctr" rotWithShape="0">
                    <a:srgbClr val="000000">
                      <a:alpha val="43137"/>
                    </a:srgbClr>
                  </a:outerShdw>
                </a:effectLst>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lvl="0" indent="0">
              <a:buNone/>
            </a:pPr>
            <a:r>
              <a:rPr lang="en-GB" sz="3500" b="1" dirty="0">
                <a:solidFill>
                  <a:srgbClr val="82368C"/>
                </a:solidFill>
                <a:effectLst/>
              </a:rPr>
              <a:t>How do we teach phonics? </a:t>
            </a:r>
            <a:endParaRPr lang="en-GB" sz="1600" dirty="0">
              <a:solidFill>
                <a:srgbClr val="3E3F3E"/>
              </a:solidFill>
            </a:endParaRPr>
          </a:p>
        </p:txBody>
      </p:sp>
      <p:pic>
        <p:nvPicPr>
          <p:cNvPr id="5" name="Picture 4" descr="A picture containing icon&#10;&#10;Description automatically generated">
            <a:extLst>
              <a:ext uri="{FF2B5EF4-FFF2-40B4-BE49-F238E27FC236}">
                <a16:creationId xmlns:a16="http://schemas.microsoft.com/office/drawing/2014/main" id="{ADC96475-AFFB-7F40-8C63-52BCA2F3155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6340" y="5291199"/>
            <a:ext cx="1207375" cy="1004962"/>
          </a:xfrm>
          <a:prstGeom prst="rect">
            <a:avLst/>
          </a:prstGeom>
        </p:spPr>
      </p:pic>
      <p:pic>
        <p:nvPicPr>
          <p:cNvPr id="4" name="Picture 3">
            <a:extLst>
              <a:ext uri="{FF2B5EF4-FFF2-40B4-BE49-F238E27FC236}">
                <a16:creationId xmlns:a16="http://schemas.microsoft.com/office/drawing/2014/main" id="{E9AB22EE-A104-4140-828B-B0A781FB568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7106074" y="4841317"/>
            <a:ext cx="1800244" cy="1538845"/>
          </a:xfrm>
          <a:prstGeom prst="rect">
            <a:avLst/>
          </a:prstGeom>
        </p:spPr>
      </p:pic>
      <p:sp>
        <p:nvSpPr>
          <p:cNvPr id="7" name="Rectangle 6">
            <a:extLst>
              <a:ext uri="{FF2B5EF4-FFF2-40B4-BE49-F238E27FC236}">
                <a16:creationId xmlns:a16="http://schemas.microsoft.com/office/drawing/2014/main" id="{62BEE2E2-F170-4E43-BFD6-0D9397107AD3}"/>
              </a:ext>
            </a:extLst>
          </p:cNvPr>
          <p:cNvSpPr/>
          <p:nvPr/>
        </p:nvSpPr>
        <p:spPr>
          <a:xfrm>
            <a:off x="574532" y="1899408"/>
            <a:ext cx="8126712" cy="3293209"/>
          </a:xfrm>
          <a:prstGeom prst="rect">
            <a:avLst/>
          </a:prstGeom>
        </p:spPr>
        <p:txBody>
          <a:bodyPr wrap="square" lIns="91440" tIns="45720" rIns="91440" bIns="45720" anchor="t">
            <a:spAutoFit/>
          </a:bodyPr>
          <a:lstStyle/>
          <a:p>
            <a:pPr marL="457200" indent="-457200">
              <a:buFont typeface="Arial" panose="020B0604020202020204" pitchFamily="34" charset="0"/>
              <a:buChar char="•"/>
            </a:pPr>
            <a:r>
              <a:rPr lang="en-US" sz="2600" dirty="0">
                <a:cs typeface="Calibri"/>
              </a:rPr>
              <a:t>Phonics throughout the day to review new sounds &amp; graphemes taught </a:t>
            </a:r>
          </a:p>
          <a:p>
            <a:pPr marL="457200" indent="-457200">
              <a:buFont typeface="Arial" panose="020B0604020202020204" pitchFamily="34" charset="0"/>
              <a:buChar char="•"/>
            </a:pPr>
            <a:endParaRPr lang="en-US" sz="2600" dirty="0">
              <a:cs typeface="Calibri"/>
            </a:endParaRPr>
          </a:p>
          <a:p>
            <a:pPr marL="457200" indent="-457200">
              <a:buFont typeface="Arial" panose="020B0604020202020204" pitchFamily="34" charset="0"/>
              <a:buChar char="•"/>
            </a:pPr>
            <a:r>
              <a:rPr lang="en-US" sz="2600" dirty="0">
                <a:cs typeface="Calibri"/>
              </a:rPr>
              <a:t>Lots of opportunities for oral blending- /c/ /oa/ /t/ </a:t>
            </a:r>
          </a:p>
          <a:p>
            <a:pPr marL="457200" indent="-457200">
              <a:buFont typeface="Arial" panose="020B0604020202020204" pitchFamily="34" charset="0"/>
              <a:buChar char="•"/>
            </a:pPr>
            <a:endParaRPr lang="en-US" sz="2600" dirty="0">
              <a:cs typeface="Calibri"/>
            </a:endParaRPr>
          </a:p>
          <a:p>
            <a:pPr marL="457200" indent="-457200">
              <a:buFont typeface="Arial" panose="020B0604020202020204" pitchFamily="34" charset="0"/>
              <a:buChar char="•"/>
            </a:pPr>
            <a:r>
              <a:rPr lang="en-US" sz="2600" dirty="0">
                <a:cs typeface="Calibri"/>
              </a:rPr>
              <a:t>We teach the ‘code’ for reading, alongside teaching vocabulary.</a:t>
            </a:r>
          </a:p>
          <a:p>
            <a:pPr marL="457200" indent="-457200">
              <a:buFont typeface="Arial" panose="020B0604020202020204" pitchFamily="34" charset="0"/>
              <a:buChar char="•"/>
            </a:pPr>
            <a:endParaRPr lang="en-US" sz="2600" dirty="0">
              <a:cs typeface="Calibri"/>
            </a:endParaRPr>
          </a:p>
        </p:txBody>
      </p:sp>
      <p:pic>
        <p:nvPicPr>
          <p:cNvPr id="2" name="Picture 8" descr="A picture containing logo&#10;&#10;Description automatically generated">
            <a:extLst>
              <a:ext uri="{FF2B5EF4-FFF2-40B4-BE49-F238E27FC236}">
                <a16:creationId xmlns:a16="http://schemas.microsoft.com/office/drawing/2014/main" id="{FAA1094F-B716-43D4-9689-D49D50592FFF}"/>
              </a:ext>
            </a:extLst>
          </p:cNvPr>
          <p:cNvPicPr>
            <a:picLocks noChangeAspect="1"/>
          </p:cNvPicPr>
          <p:nvPr/>
        </p:nvPicPr>
        <p:blipFill>
          <a:blip r:embed="rId6"/>
          <a:stretch>
            <a:fillRect/>
          </a:stretch>
        </p:blipFill>
        <p:spPr>
          <a:xfrm>
            <a:off x="6947305" y="426525"/>
            <a:ext cx="1724025" cy="581025"/>
          </a:xfrm>
          <a:prstGeom prst="rect">
            <a:avLst/>
          </a:prstGeom>
        </p:spPr>
      </p:pic>
    </p:spTree>
    <p:extLst>
      <p:ext uri="{BB962C8B-B14F-4D97-AF65-F5344CB8AC3E}">
        <p14:creationId xmlns:p14="http://schemas.microsoft.com/office/powerpoint/2010/main" val="20656001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9C8E648-8172-AB40-B81D-9FF60B2203F3}"/>
              </a:ext>
            </a:extLst>
          </p:cNvPr>
          <p:cNvSpPr/>
          <p:nvPr/>
        </p:nvSpPr>
        <p:spPr>
          <a:xfrm>
            <a:off x="179512" y="6497598"/>
            <a:ext cx="1661032" cy="230832"/>
          </a:xfrm>
          <a:prstGeom prst="rect">
            <a:avLst/>
          </a:prstGeom>
        </p:spPr>
        <p:txBody>
          <a:bodyPr wrap="none">
            <a:spAutoFit/>
          </a:bodyPr>
          <a:lstStyle/>
          <a:p>
            <a:r>
              <a:rPr lang="en-US" sz="900" kern="1200" dirty="0">
                <a:solidFill>
                  <a:srgbClr val="191C51"/>
                </a:solidFill>
                <a:effectLst/>
                <a:latin typeface="+mn-lt"/>
                <a:ea typeface="+mn-ea"/>
                <a:cs typeface="+mn-cs"/>
              </a:rPr>
              <a:t>© Oxford University Press 2021</a:t>
            </a:r>
          </a:p>
        </p:txBody>
      </p:sp>
      <p:pic>
        <p:nvPicPr>
          <p:cNvPr id="3" name="Picture 2" descr="Shape, rectangle&#10;&#10;Description automatically generated">
            <a:extLst>
              <a:ext uri="{FF2B5EF4-FFF2-40B4-BE49-F238E27FC236}">
                <a16:creationId xmlns:a16="http://schemas.microsoft.com/office/drawing/2014/main" id="{43628CF2-9A3F-694F-88BB-053FF2512A7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3041" t="15539" r="20757" b="14863"/>
          <a:stretch/>
        </p:blipFill>
        <p:spPr>
          <a:xfrm>
            <a:off x="143508" y="129570"/>
            <a:ext cx="8856984" cy="6368028"/>
          </a:xfrm>
          <a:prstGeom prst="rect">
            <a:avLst/>
          </a:prstGeom>
        </p:spPr>
      </p:pic>
      <p:sp>
        <p:nvSpPr>
          <p:cNvPr id="8" name="Text Placeholder 2">
            <a:extLst>
              <a:ext uri="{FF2B5EF4-FFF2-40B4-BE49-F238E27FC236}">
                <a16:creationId xmlns:a16="http://schemas.microsoft.com/office/drawing/2014/main" id="{FF6941AD-E73E-4944-8ECC-FDDB66FD70B9}"/>
              </a:ext>
            </a:extLst>
          </p:cNvPr>
          <p:cNvSpPr txBox="1">
            <a:spLocks/>
          </p:cNvSpPr>
          <p:nvPr/>
        </p:nvSpPr>
        <p:spPr>
          <a:xfrm>
            <a:off x="539552" y="561839"/>
            <a:ext cx="8208912" cy="792088"/>
          </a:xfrm>
          <a:prstGeom prst="rect">
            <a:avLst/>
          </a:prstGeom>
        </p:spPr>
        <p:txBody>
          <a:bodyPr lIns="0" tIns="0" rIns="0" bIns="0">
            <a:noAutofit/>
          </a:bodyPr>
          <a:lstStyle>
            <a:lvl1pPr marL="228600" marR="0" indent="-228600" algn="l" defTabSz="914400" rtl="0" eaLnBrk="1" fontAlgn="auto" latinLnBrk="0" hangingPunct="1">
              <a:lnSpc>
                <a:spcPct val="90000"/>
              </a:lnSpc>
              <a:spcBef>
                <a:spcPts val="1000"/>
              </a:spcBef>
              <a:spcAft>
                <a:spcPts val="0"/>
              </a:spcAft>
              <a:buClrTx/>
              <a:buSzTx/>
              <a:buFont typeface="Arial"/>
              <a:buChar char="•"/>
              <a:tabLst/>
              <a:defRPr sz="2800" b="0" kern="1200" baseline="0">
                <a:solidFill>
                  <a:srgbClr val="002060"/>
                </a:solidFill>
                <a:effectLst>
                  <a:outerShdw blurRad="50800" dist="50800" dir="5400000" sx="1000" sy="1000" algn="ctr" rotWithShape="0">
                    <a:srgbClr val="000000">
                      <a:alpha val="43137"/>
                    </a:srgbClr>
                  </a:outerShdw>
                </a:effectLst>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lvl="0" indent="0">
              <a:buNone/>
            </a:pPr>
            <a:r>
              <a:rPr lang="en-GB" sz="3500" b="1" dirty="0">
                <a:solidFill>
                  <a:srgbClr val="82368C"/>
                </a:solidFill>
                <a:effectLst/>
              </a:rPr>
              <a:t>How do we teach phonics? </a:t>
            </a:r>
            <a:endParaRPr lang="en-GB" sz="1600" dirty="0">
              <a:solidFill>
                <a:srgbClr val="3E3F3E"/>
              </a:solidFill>
            </a:endParaRPr>
          </a:p>
        </p:txBody>
      </p:sp>
      <p:pic>
        <p:nvPicPr>
          <p:cNvPr id="5" name="Picture 4" descr="A picture containing icon&#10;&#10;Description automatically generated">
            <a:extLst>
              <a:ext uri="{FF2B5EF4-FFF2-40B4-BE49-F238E27FC236}">
                <a16:creationId xmlns:a16="http://schemas.microsoft.com/office/drawing/2014/main" id="{ADC96475-AFFB-7F40-8C63-52BCA2F3155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6340" y="5291199"/>
            <a:ext cx="1207375" cy="1004962"/>
          </a:xfrm>
          <a:prstGeom prst="rect">
            <a:avLst/>
          </a:prstGeom>
        </p:spPr>
      </p:pic>
      <p:pic>
        <p:nvPicPr>
          <p:cNvPr id="2" name="Picture 8" descr="A picture containing logo&#10;&#10;Description automatically generated">
            <a:extLst>
              <a:ext uri="{FF2B5EF4-FFF2-40B4-BE49-F238E27FC236}">
                <a16:creationId xmlns:a16="http://schemas.microsoft.com/office/drawing/2014/main" id="{FAA1094F-B716-43D4-9689-D49D50592FFF}"/>
              </a:ext>
            </a:extLst>
          </p:cNvPr>
          <p:cNvPicPr>
            <a:picLocks noChangeAspect="1"/>
          </p:cNvPicPr>
          <p:nvPr/>
        </p:nvPicPr>
        <p:blipFill>
          <a:blip r:embed="rId5"/>
          <a:stretch>
            <a:fillRect/>
          </a:stretch>
        </p:blipFill>
        <p:spPr>
          <a:xfrm>
            <a:off x="6947305" y="426525"/>
            <a:ext cx="1724025" cy="581025"/>
          </a:xfrm>
          <a:prstGeom prst="rect">
            <a:avLst/>
          </a:prstGeom>
        </p:spPr>
      </p:pic>
      <p:pic>
        <p:nvPicPr>
          <p:cNvPr id="14" name="Picture 13">
            <a:extLst>
              <a:ext uri="{FF2B5EF4-FFF2-40B4-BE49-F238E27FC236}">
                <a16:creationId xmlns:a16="http://schemas.microsoft.com/office/drawing/2014/main" id="{7C37B911-2461-D43B-972A-F6391F2367BD}"/>
              </a:ext>
            </a:extLst>
          </p:cNvPr>
          <p:cNvPicPr>
            <a:picLocks noChangeAspect="1"/>
          </p:cNvPicPr>
          <p:nvPr/>
        </p:nvPicPr>
        <p:blipFill>
          <a:blip r:embed="rId6"/>
          <a:stretch>
            <a:fillRect/>
          </a:stretch>
        </p:blipFill>
        <p:spPr>
          <a:xfrm>
            <a:off x="1492775" y="1306708"/>
            <a:ext cx="6158450" cy="4472455"/>
          </a:xfrm>
          <a:prstGeom prst="rect">
            <a:avLst/>
          </a:prstGeom>
        </p:spPr>
      </p:pic>
      <p:pic>
        <p:nvPicPr>
          <p:cNvPr id="4" name="Picture 3">
            <a:extLst>
              <a:ext uri="{FF2B5EF4-FFF2-40B4-BE49-F238E27FC236}">
                <a16:creationId xmlns:a16="http://schemas.microsoft.com/office/drawing/2014/main" id="{E9AB22EE-A104-4140-828B-B0A781FB568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7106074" y="4841317"/>
            <a:ext cx="1800244" cy="1538845"/>
          </a:xfrm>
          <a:prstGeom prst="rect">
            <a:avLst/>
          </a:prstGeom>
        </p:spPr>
      </p:pic>
    </p:spTree>
    <p:extLst>
      <p:ext uri="{BB962C8B-B14F-4D97-AF65-F5344CB8AC3E}">
        <p14:creationId xmlns:p14="http://schemas.microsoft.com/office/powerpoint/2010/main" val="2685199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9C8E648-8172-AB40-B81D-9FF60B2203F3}"/>
              </a:ext>
            </a:extLst>
          </p:cNvPr>
          <p:cNvSpPr/>
          <p:nvPr/>
        </p:nvSpPr>
        <p:spPr>
          <a:xfrm>
            <a:off x="179512" y="6497598"/>
            <a:ext cx="1661032" cy="230832"/>
          </a:xfrm>
          <a:prstGeom prst="rect">
            <a:avLst/>
          </a:prstGeom>
        </p:spPr>
        <p:txBody>
          <a:bodyPr wrap="none">
            <a:spAutoFit/>
          </a:bodyPr>
          <a:lstStyle/>
          <a:p>
            <a:r>
              <a:rPr lang="en-US" sz="900" kern="1200" dirty="0">
                <a:solidFill>
                  <a:srgbClr val="191C51"/>
                </a:solidFill>
                <a:effectLst/>
                <a:latin typeface="+mn-lt"/>
                <a:ea typeface="+mn-ea"/>
                <a:cs typeface="+mn-cs"/>
              </a:rPr>
              <a:t>© Oxford University Press 2021</a:t>
            </a:r>
          </a:p>
        </p:txBody>
      </p:sp>
      <p:pic>
        <p:nvPicPr>
          <p:cNvPr id="3" name="Picture 2" descr="Shape, rectangle&#10;&#10;Description automatically generated">
            <a:extLst>
              <a:ext uri="{FF2B5EF4-FFF2-40B4-BE49-F238E27FC236}">
                <a16:creationId xmlns:a16="http://schemas.microsoft.com/office/drawing/2014/main" id="{43628CF2-9A3F-694F-88BB-053FF2512A7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3041" t="15539" r="20757" b="14863"/>
          <a:stretch/>
        </p:blipFill>
        <p:spPr>
          <a:xfrm>
            <a:off x="143508" y="129570"/>
            <a:ext cx="8856984" cy="6368028"/>
          </a:xfrm>
          <a:prstGeom prst="rect">
            <a:avLst/>
          </a:prstGeom>
        </p:spPr>
      </p:pic>
      <p:pic>
        <p:nvPicPr>
          <p:cNvPr id="5" name="Picture 4" descr="A picture containing icon&#10;&#10;Description automatically generated">
            <a:extLst>
              <a:ext uri="{FF2B5EF4-FFF2-40B4-BE49-F238E27FC236}">
                <a16:creationId xmlns:a16="http://schemas.microsoft.com/office/drawing/2014/main" id="{ADC96475-AFFB-7F40-8C63-52BCA2F3155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6340" y="5291199"/>
            <a:ext cx="1207375" cy="1004962"/>
          </a:xfrm>
          <a:prstGeom prst="rect">
            <a:avLst/>
          </a:prstGeom>
        </p:spPr>
      </p:pic>
      <p:pic>
        <p:nvPicPr>
          <p:cNvPr id="4" name="Picture 3">
            <a:extLst>
              <a:ext uri="{FF2B5EF4-FFF2-40B4-BE49-F238E27FC236}">
                <a16:creationId xmlns:a16="http://schemas.microsoft.com/office/drawing/2014/main" id="{E9AB22EE-A104-4140-828B-B0A781FB568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7106074" y="4841317"/>
            <a:ext cx="1800244" cy="1538845"/>
          </a:xfrm>
          <a:prstGeom prst="rect">
            <a:avLst/>
          </a:prstGeom>
        </p:spPr>
      </p:pic>
      <p:pic>
        <p:nvPicPr>
          <p:cNvPr id="2" name="Picture 8" descr="A picture containing logo&#10;&#10;Description automatically generated">
            <a:extLst>
              <a:ext uri="{FF2B5EF4-FFF2-40B4-BE49-F238E27FC236}">
                <a16:creationId xmlns:a16="http://schemas.microsoft.com/office/drawing/2014/main" id="{FAA1094F-B716-43D4-9689-D49D50592FFF}"/>
              </a:ext>
            </a:extLst>
          </p:cNvPr>
          <p:cNvPicPr>
            <a:picLocks noChangeAspect="1"/>
          </p:cNvPicPr>
          <p:nvPr/>
        </p:nvPicPr>
        <p:blipFill>
          <a:blip r:embed="rId6"/>
          <a:stretch>
            <a:fillRect/>
          </a:stretch>
        </p:blipFill>
        <p:spPr>
          <a:xfrm>
            <a:off x="6947305" y="426525"/>
            <a:ext cx="1724025" cy="581025"/>
          </a:xfrm>
          <a:prstGeom prst="rect">
            <a:avLst/>
          </a:prstGeom>
        </p:spPr>
      </p:pic>
      <p:pic>
        <p:nvPicPr>
          <p:cNvPr id="9" name="Picture 8">
            <a:extLst>
              <a:ext uri="{FF2B5EF4-FFF2-40B4-BE49-F238E27FC236}">
                <a16:creationId xmlns:a16="http://schemas.microsoft.com/office/drawing/2014/main" id="{43B9D468-9C4F-0327-413E-7022FA220DA2}"/>
              </a:ext>
            </a:extLst>
          </p:cNvPr>
          <p:cNvPicPr>
            <a:picLocks noChangeAspect="1"/>
          </p:cNvPicPr>
          <p:nvPr/>
        </p:nvPicPr>
        <p:blipFill>
          <a:blip r:embed="rId7"/>
          <a:stretch>
            <a:fillRect/>
          </a:stretch>
        </p:blipFill>
        <p:spPr>
          <a:xfrm>
            <a:off x="544672" y="2182677"/>
            <a:ext cx="3995936" cy="2097715"/>
          </a:xfrm>
          <a:prstGeom prst="rect">
            <a:avLst/>
          </a:prstGeom>
        </p:spPr>
      </p:pic>
      <p:pic>
        <p:nvPicPr>
          <p:cNvPr id="11" name="Picture 10">
            <a:extLst>
              <a:ext uri="{FF2B5EF4-FFF2-40B4-BE49-F238E27FC236}">
                <a16:creationId xmlns:a16="http://schemas.microsoft.com/office/drawing/2014/main" id="{1728CDB1-7A88-EAAA-CCDC-12ABA8A34381}"/>
              </a:ext>
            </a:extLst>
          </p:cNvPr>
          <p:cNvPicPr>
            <a:picLocks noChangeAspect="1"/>
          </p:cNvPicPr>
          <p:nvPr/>
        </p:nvPicPr>
        <p:blipFill>
          <a:blip r:embed="rId8"/>
          <a:stretch>
            <a:fillRect/>
          </a:stretch>
        </p:blipFill>
        <p:spPr>
          <a:xfrm>
            <a:off x="4709634" y="2182677"/>
            <a:ext cx="3995936" cy="2261813"/>
          </a:xfrm>
          <a:prstGeom prst="rect">
            <a:avLst/>
          </a:prstGeom>
        </p:spPr>
      </p:pic>
      <p:sp>
        <p:nvSpPr>
          <p:cNvPr id="6" name="Text Placeholder 2">
            <a:extLst>
              <a:ext uri="{FF2B5EF4-FFF2-40B4-BE49-F238E27FC236}">
                <a16:creationId xmlns:a16="http://schemas.microsoft.com/office/drawing/2014/main" id="{C22239B4-484E-C090-1603-0DFCBB82F6F9}"/>
              </a:ext>
            </a:extLst>
          </p:cNvPr>
          <p:cNvSpPr txBox="1">
            <a:spLocks/>
          </p:cNvSpPr>
          <p:nvPr/>
        </p:nvSpPr>
        <p:spPr>
          <a:xfrm>
            <a:off x="539552" y="561839"/>
            <a:ext cx="8208912" cy="792088"/>
          </a:xfrm>
          <a:prstGeom prst="rect">
            <a:avLst/>
          </a:prstGeom>
        </p:spPr>
        <p:txBody>
          <a:bodyPr lIns="0" tIns="0" rIns="0" bIns="0">
            <a:noAutofit/>
          </a:bodyPr>
          <a:lstStyle>
            <a:lvl1pPr marL="228600" marR="0" indent="-228600" algn="l" defTabSz="914400" rtl="0" eaLnBrk="1" fontAlgn="auto" latinLnBrk="0" hangingPunct="1">
              <a:lnSpc>
                <a:spcPct val="90000"/>
              </a:lnSpc>
              <a:spcBef>
                <a:spcPts val="1000"/>
              </a:spcBef>
              <a:spcAft>
                <a:spcPts val="0"/>
              </a:spcAft>
              <a:buClrTx/>
              <a:buSzTx/>
              <a:buFont typeface="Arial"/>
              <a:buChar char="•"/>
              <a:tabLst/>
              <a:defRPr sz="2800" b="0" kern="1200" baseline="0">
                <a:solidFill>
                  <a:srgbClr val="002060"/>
                </a:solidFill>
                <a:effectLst>
                  <a:outerShdw blurRad="50800" dist="50800" dir="5400000" sx="1000" sy="1000" algn="ctr" rotWithShape="0">
                    <a:srgbClr val="000000">
                      <a:alpha val="43137"/>
                    </a:srgbClr>
                  </a:outerShdw>
                </a:effectLst>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lvl="0" indent="0">
              <a:buNone/>
            </a:pPr>
            <a:r>
              <a:rPr lang="en-GB" sz="3500" b="1" dirty="0">
                <a:solidFill>
                  <a:srgbClr val="82368C"/>
                </a:solidFill>
                <a:effectLst/>
              </a:rPr>
              <a:t>How do we teach phonics? </a:t>
            </a:r>
            <a:endParaRPr lang="en-GB" sz="1600" dirty="0">
              <a:solidFill>
                <a:srgbClr val="3E3F3E"/>
              </a:solidFill>
            </a:endParaRPr>
          </a:p>
        </p:txBody>
      </p:sp>
    </p:spTree>
    <p:extLst>
      <p:ext uri="{BB962C8B-B14F-4D97-AF65-F5344CB8AC3E}">
        <p14:creationId xmlns:p14="http://schemas.microsoft.com/office/powerpoint/2010/main" val="23110542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40730DDA4481E4091D84FE2B039E95F" ma:contentTypeVersion="14" ma:contentTypeDescription="Create a new document." ma:contentTypeScope="" ma:versionID="3c1e938796cde39cf362e0f2b51e1247">
  <xsd:schema xmlns:xsd="http://www.w3.org/2001/XMLSchema" xmlns:xs="http://www.w3.org/2001/XMLSchema" xmlns:p="http://schemas.microsoft.com/office/2006/metadata/properties" xmlns:ns2="2ad5688a-2d94-41f7-a8a2-f2cd2378bed0" xmlns:ns3="fe601328-893d-43f8-8620-318d7221f9e0" targetNamespace="http://schemas.microsoft.com/office/2006/metadata/properties" ma:root="true" ma:fieldsID="85e404ddb395c7489033a64a702bbe99" ns2:_="" ns3:_="">
    <xsd:import namespace="2ad5688a-2d94-41f7-a8a2-f2cd2378bed0"/>
    <xsd:import namespace="fe601328-893d-43f8-8620-318d7221f9e0"/>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Location" minOccurs="0"/>
                <xsd:element ref="ns2:MediaServiceGenerationTime" minOccurs="0"/>
                <xsd:element ref="ns2:MediaServiceEventHashCode" minOccurs="0"/>
                <xsd:element ref="ns2:lcf76f155ced4ddcb4097134ff3c332f" minOccurs="0"/>
                <xsd:element ref="ns3:TaxCatchAll" minOccurs="0"/>
                <xsd:element ref="ns2:MediaServiceOCR" minOccurs="0"/>
                <xsd:element ref="ns3:SharedWithUsers" minOccurs="0"/>
                <xsd:element ref="ns3:SharedWithDetail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ad5688a-2d94-41f7-a8a2-f2cd2378bed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Location" ma:index="12" nillable="true" ma:displayName="Location" ma:indexed="true" ma:internalName="MediaServiceLocatio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23aa698c-d1e4-4a97-a5b3-9cbbfa6d56a9"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e601328-893d-43f8-8620-318d7221f9e0"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4af7ba99-ff83-41d4-b864-5b3ece53855b}" ma:internalName="TaxCatchAll" ma:showField="CatchAllData" ma:web="fe601328-893d-43f8-8620-318d7221f9e0">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MediaLengthInSeconds xmlns="2ad5688a-2d94-41f7-a8a2-f2cd2378bed0" xsi:nil="true"/>
    <TaxCatchAll xmlns="fe601328-893d-43f8-8620-318d7221f9e0" xsi:nil="true"/>
    <lcf76f155ced4ddcb4097134ff3c332f xmlns="2ad5688a-2d94-41f7-a8a2-f2cd2378bed0">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41DF4D71-B790-4181-89F9-6E07DCBC792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ad5688a-2d94-41f7-a8a2-f2cd2378bed0"/>
    <ds:schemaRef ds:uri="fe601328-893d-43f8-8620-318d7221f9e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531C47F-31A2-437A-8102-EA1BCFBAB75C}">
  <ds:schemaRefs>
    <ds:schemaRef ds:uri="http://schemas.microsoft.com/sharepoint/v3/contenttype/forms"/>
  </ds:schemaRefs>
</ds:datastoreItem>
</file>

<file path=customXml/itemProps3.xml><?xml version="1.0" encoding="utf-8"?>
<ds:datastoreItem xmlns:ds="http://schemas.openxmlformats.org/officeDocument/2006/customXml" ds:itemID="{EC2AD8AC-BB95-4999-8CC1-95DE38016F70}">
  <ds:schemaRefs>
    <ds:schemaRef ds:uri="http://purl.org/dc/terms/"/>
    <ds:schemaRef ds:uri="http://schemas.microsoft.com/office/2006/documentManagement/types"/>
    <ds:schemaRef ds:uri="8894e085-ca10-42ec-aadf-154ab0169348"/>
    <ds:schemaRef ds:uri="http://purl.org/dc/elements/1.1/"/>
    <ds:schemaRef ds:uri="http://schemas.microsoft.com/office/2006/metadata/properties"/>
    <ds:schemaRef ds:uri="4700a94c-e2d5-4e62-8a3b-b235c350b210"/>
    <ds:schemaRef ds:uri="http://schemas.microsoft.com/office/infopath/2007/PartnerControls"/>
    <ds:schemaRef ds:uri="http://schemas.openxmlformats.org/package/2006/metadata/core-properties"/>
    <ds:schemaRef ds:uri="aa5adec1-2310-4cd8-871b-e051d2dba17c"/>
    <ds:schemaRef ds:uri="http://www.w3.org/XML/1998/namespace"/>
    <ds:schemaRef ds:uri="http://purl.org/dc/dcmitype/"/>
    <ds:schemaRef ds:uri="2ad5688a-2d94-41f7-a8a2-f2cd2378bed0"/>
    <ds:schemaRef ds:uri="fe601328-893d-43f8-8620-318d7221f9e0"/>
  </ds:schemaRefs>
</ds:datastoreItem>
</file>

<file path=docProps/app.xml><?xml version="1.0" encoding="utf-8"?>
<Properties xmlns="http://schemas.openxmlformats.org/officeDocument/2006/extended-properties" xmlns:vt="http://schemas.openxmlformats.org/officeDocument/2006/docPropsVTypes">
  <TotalTime>13819</TotalTime>
  <Words>1615</Words>
  <Application>Microsoft Office PowerPoint</Application>
  <PresentationFormat>On-screen Show (4:3)</PresentationFormat>
  <Paragraphs>173</Paragraphs>
  <Slides>16</Slides>
  <Notes>15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SassoonPrimaryInfant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Oxford University Press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GODBOLT, Claire</dc:creator>
  <cp:lastModifiedBy>Sarah Foster</cp:lastModifiedBy>
  <cp:revision>378</cp:revision>
  <cp:lastPrinted>2022-11-07T12:29:26Z</cp:lastPrinted>
  <dcterms:created xsi:type="dcterms:W3CDTF">2017-12-08T10:29:15Z</dcterms:created>
  <dcterms:modified xsi:type="dcterms:W3CDTF">2023-10-04T18:34:14Z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y fmtid="{D5CDD505-2E9C-101B-9397-08002B2CF9AE}" pid="3" name="MSIP_Label_be5cb09a-2992-49d6-8ac9-5f63e7b1ad2f_Enabled">
    <vt:lpwstr>true</vt:lpwstr>
  </property>
  <property fmtid="{D5CDD505-2E9C-101B-9397-08002B2CF9AE}" pid="4" name="MSIP_Label_be5cb09a-2992-49d6-8ac9-5f63e7b1ad2f_SetDate">
    <vt:lpwstr>2021-07-07T14:53:21Z</vt:lpwstr>
  </property>
  <property fmtid="{D5CDD505-2E9C-101B-9397-08002B2CF9AE}" pid="5" name="MSIP_Label_be5cb09a-2992-49d6-8ac9-5f63e7b1ad2f_Method">
    <vt:lpwstr>Standard</vt:lpwstr>
  </property>
  <property fmtid="{D5CDD505-2E9C-101B-9397-08002B2CF9AE}" pid="6" name="MSIP_Label_be5cb09a-2992-49d6-8ac9-5f63e7b1ad2f_Name">
    <vt:lpwstr>Controlled</vt:lpwstr>
  </property>
  <property fmtid="{D5CDD505-2E9C-101B-9397-08002B2CF9AE}" pid="7" name="MSIP_Label_be5cb09a-2992-49d6-8ac9-5f63e7b1ad2f_SiteId">
    <vt:lpwstr>91761b62-4c45-43f5-9f0e-be8ad9b551ff</vt:lpwstr>
  </property>
  <property fmtid="{D5CDD505-2E9C-101B-9397-08002B2CF9AE}" pid="8" name="MSIP_Label_be5cb09a-2992-49d6-8ac9-5f63e7b1ad2f_ActionId">
    <vt:lpwstr>767e4c4c-b818-4745-bf83-0000e2b5233b</vt:lpwstr>
  </property>
  <property fmtid="{D5CDD505-2E9C-101B-9397-08002B2CF9AE}" pid="9" name="MSIP_Label_be5cb09a-2992-49d6-8ac9-5f63e7b1ad2f_ContentBits">
    <vt:lpwstr>0</vt:lpwstr>
  </property>
  <property fmtid="{D5CDD505-2E9C-101B-9397-08002B2CF9AE}" pid="10" name="ContentTypeId">
    <vt:lpwstr>0x010100440730DDA4481E4091D84FE2B039E95F</vt:lpwstr>
  </property>
  <property fmtid="{D5CDD505-2E9C-101B-9397-08002B2CF9AE}" pid="11" name="Order">
    <vt:r8>3101600</vt:r8>
  </property>
  <property fmtid="{D5CDD505-2E9C-101B-9397-08002B2CF9AE}" pid="12" name="ComplianceAssetId">
    <vt:lpwstr/>
  </property>
  <property fmtid="{D5CDD505-2E9C-101B-9397-08002B2CF9AE}" pid="13" name="_ExtendedDescription">
    <vt:lpwstr/>
  </property>
  <property fmtid="{D5CDD505-2E9C-101B-9397-08002B2CF9AE}" pid="14" name="TriggerFlowInfo">
    <vt:lpwstr/>
  </property>
  <property fmtid="{D5CDD505-2E9C-101B-9397-08002B2CF9AE}" pid="15" name="MediaServiceImageTags">
    <vt:lpwstr/>
  </property>
</Properties>
</file>